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grandir Bold" panose="020B0604020202020204" charset="0"/>
      <p:regular r:id="rId29"/>
    </p:embeddedFont>
    <p:embeddedFont>
      <p:font typeface="Canva Sans" panose="020B0604020202020204" charset="0"/>
      <p:regular r:id="rId30"/>
    </p:embeddedFont>
    <p:embeddedFont>
      <p:font typeface="Canva Sans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B2BCF-58FC-982A-3DDD-BCEBB44E810E}" v="2" dt="2024-11-21T14:26:02.6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alwhab rayis" userId="S::abdelwahabrayis@marun.edu.tr::6ef86757-9917-4fb0-b695-47429c184768" providerId="AD" clId="Web-{095B2BCF-58FC-982A-3DDD-BCEBB44E810E}"/>
    <pc:docChg chg="modSld">
      <pc:chgData name="abdalwhab rayis" userId="S::abdelwahabrayis@marun.edu.tr::6ef86757-9917-4fb0-b695-47429c184768" providerId="AD" clId="Web-{095B2BCF-58FC-982A-3DDD-BCEBB44E810E}" dt="2024-11-21T14:26:02.668" v="1" actId="1076"/>
      <pc:docMkLst>
        <pc:docMk/>
      </pc:docMkLst>
      <pc:sldChg chg="modSp">
        <pc:chgData name="abdalwhab rayis" userId="S::abdelwahabrayis@marun.edu.tr::6ef86757-9917-4fb0-b695-47429c184768" providerId="AD" clId="Web-{095B2BCF-58FC-982A-3DDD-BCEBB44E810E}" dt="2024-11-21T14:26:02.668" v="1" actId="1076"/>
        <pc:sldMkLst>
          <pc:docMk/>
          <pc:sldMk cId="0" sldId="268"/>
        </pc:sldMkLst>
        <pc:spChg chg="mod">
          <ac:chgData name="abdalwhab rayis" userId="S::abdelwahabrayis@marun.edu.tr::6ef86757-9917-4fb0-b695-47429c184768" providerId="AD" clId="Web-{095B2BCF-58FC-982A-3DDD-BCEBB44E810E}" dt="2024-11-21T14:26:02.668" v="1" actId="1076"/>
          <ac:spMkLst>
            <pc:docMk/>
            <pc:sldMk cId="0" sldId="268"/>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doi.org/10.1049%2Fecej%3A20010303" TargetMode="External"/><Relationship Id="rId3" Type="http://schemas.openxmlformats.org/officeDocument/2006/relationships/hyperlink" Target="https://en.wikipedia.org/wiki/NASA" TargetMode="External"/><Relationship Id="rId7" Type="http://schemas.openxmlformats.org/officeDocument/2006/relationships/hyperlink" Target="https://en.wikipedia.org/wiki/Doi_(identifier)" TargetMode="External"/><Relationship Id="rId2" Type="http://schemas.openxmlformats.org/officeDocument/2006/relationships/hyperlink" Target="https://ntrs.nasa.gov/api/citations/20070004936/downloads/20070004936.pdf" TargetMode="External"/><Relationship Id="rId1" Type="http://schemas.openxmlformats.org/officeDocument/2006/relationships/slideLayout" Target="../slideLayouts/slideLayout7.xml"/><Relationship Id="rId6" Type="http://schemas.openxmlformats.org/officeDocument/2006/relationships/hyperlink" Target="https://www.researchgate.net/publication/215650763" TargetMode="External"/><Relationship Id="rId5" Type="http://schemas.openxmlformats.org/officeDocument/2006/relationships/hyperlink" Target="https://en.wikipedia.org/wiki/Polish_Academy_of_Sciences" TargetMode="External"/><Relationship Id="rId10" Type="http://schemas.openxmlformats.org/officeDocument/2006/relationships/hyperlink" Target="http://www.skylarc.com/HAPsmainpres2000/sld022.htm" TargetMode="External"/><Relationship Id="rId4" Type="http://schemas.openxmlformats.org/officeDocument/2006/relationships/hyperlink" Target="http://bulletin.pan.pl/(52-3)173.pdf" TargetMode="External"/><Relationship Id="rId9" Type="http://schemas.openxmlformats.org/officeDocument/2006/relationships/hyperlink" Target="https://web.archive.org/web/20061101044134/http:/www.skylarc.com/HAPsmainpres2000/sld022.ht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txBody>
          <a:bodyPr/>
          <a:lstStyle/>
          <a:p>
            <a:endParaRPr lang="en-GB"/>
          </a:p>
        </p:txBody>
      </p:sp>
      <p:sp>
        <p:nvSpPr>
          <p:cNvPr id="3" name="Freeform 3"/>
          <p:cNvSpPr/>
          <p:nvPr/>
        </p:nvSpPr>
        <p:spPr>
          <a:xfrm>
            <a:off x="7380947" y="3133604"/>
            <a:ext cx="552773" cy="715353"/>
          </a:xfrm>
          <a:custGeom>
            <a:avLst/>
            <a:gdLst/>
            <a:ahLst/>
            <a:cxnLst/>
            <a:rect l="l" t="t" r="r" b="b"/>
            <a:pathLst>
              <a:path w="552773" h="715353">
                <a:moveTo>
                  <a:pt x="0" y="0"/>
                </a:moveTo>
                <a:lnTo>
                  <a:pt x="552772" y="0"/>
                </a:lnTo>
                <a:lnTo>
                  <a:pt x="552772" y="715353"/>
                </a:lnTo>
                <a:lnTo>
                  <a:pt x="0" y="7153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7657333" y="3160892"/>
            <a:ext cx="3249720" cy="688065"/>
          </a:xfrm>
          <a:prstGeom prst="rect">
            <a:avLst/>
          </a:prstGeom>
        </p:spPr>
        <p:txBody>
          <a:bodyPr lIns="0" tIns="0" rIns="0" bIns="0" rtlCol="0" anchor="t">
            <a:spAutoFit/>
          </a:bodyPr>
          <a:lstStyle/>
          <a:p>
            <a:pPr algn="r">
              <a:lnSpc>
                <a:spcPts val="4801"/>
              </a:lnSpc>
            </a:pPr>
            <a:r>
              <a:rPr lang="en-US" sz="3429" b="1">
                <a:solidFill>
                  <a:srgbClr val="1B4D20"/>
                </a:solidFill>
                <a:latin typeface="Agrandir Bold"/>
                <a:ea typeface="Agrandir Bold"/>
                <a:cs typeface="Agrandir Bold"/>
                <a:sym typeface="Agrandir Bold"/>
              </a:rPr>
              <a:t>Salford &amp; Co.</a:t>
            </a:r>
          </a:p>
        </p:txBody>
      </p:sp>
      <p:sp>
        <p:nvSpPr>
          <p:cNvPr id="5" name="TextBox 5"/>
          <p:cNvSpPr txBox="1"/>
          <p:nvPr/>
        </p:nvSpPr>
        <p:spPr>
          <a:xfrm>
            <a:off x="0" y="1360593"/>
            <a:ext cx="18288000" cy="2130687"/>
          </a:xfrm>
          <a:prstGeom prst="rect">
            <a:avLst/>
          </a:prstGeom>
        </p:spPr>
        <p:txBody>
          <a:bodyPr lIns="0" tIns="0" rIns="0" bIns="0" rtlCol="0" anchor="t">
            <a:spAutoFit/>
          </a:bodyPr>
          <a:lstStyle/>
          <a:p>
            <a:pPr algn="ctr">
              <a:lnSpc>
                <a:spcPts val="8560"/>
              </a:lnSpc>
            </a:pPr>
            <a:r>
              <a:rPr lang="en-US" sz="6114" b="1">
                <a:solidFill>
                  <a:srgbClr val="ECEBE4"/>
                </a:solidFill>
                <a:latin typeface="Canva Sans Bold"/>
                <a:ea typeface="Canva Sans Bold"/>
                <a:cs typeface="Canva Sans Bold"/>
                <a:sym typeface="Canva Sans Bold"/>
              </a:rPr>
              <a:t>Empowering Sudan’s Agriculture with Space Technology</a:t>
            </a:r>
          </a:p>
        </p:txBody>
      </p:sp>
      <p:sp>
        <p:nvSpPr>
          <p:cNvPr id="6" name="TextBox 6"/>
          <p:cNvSpPr txBox="1"/>
          <p:nvPr/>
        </p:nvSpPr>
        <p:spPr>
          <a:xfrm>
            <a:off x="0" y="5291521"/>
            <a:ext cx="18288000" cy="1811020"/>
          </a:xfrm>
          <a:prstGeom prst="rect">
            <a:avLst/>
          </a:prstGeom>
        </p:spPr>
        <p:txBody>
          <a:bodyPr lIns="0" tIns="0" rIns="0" bIns="0" rtlCol="0" anchor="t">
            <a:spAutoFit/>
          </a:bodyPr>
          <a:lstStyle/>
          <a:p>
            <a:pPr algn="ctr">
              <a:lnSpc>
                <a:spcPts val="7279"/>
              </a:lnSpc>
            </a:pPr>
            <a:r>
              <a:rPr lang="en-US" sz="5199" b="1">
                <a:solidFill>
                  <a:srgbClr val="ECEBE4"/>
                </a:solidFill>
                <a:latin typeface="Canva Sans Bold"/>
                <a:ea typeface="Canva Sans Bold"/>
                <a:cs typeface="Canva Sans Bold"/>
                <a:sym typeface="Canva Sans Bold"/>
              </a:rPr>
              <a:t>Utilizing HAPS, Drones, AI, 5G, and ArcGIS for Agricultural Growth</a:t>
            </a:r>
          </a:p>
        </p:txBody>
      </p:sp>
      <p:sp>
        <p:nvSpPr>
          <p:cNvPr id="7" name="TextBox 7"/>
          <p:cNvSpPr txBox="1"/>
          <p:nvPr/>
        </p:nvSpPr>
        <p:spPr>
          <a:xfrm>
            <a:off x="4800600" y="8545105"/>
            <a:ext cx="8142286" cy="1588576"/>
          </a:xfrm>
          <a:prstGeom prst="rect">
            <a:avLst/>
          </a:prstGeom>
        </p:spPr>
        <p:txBody>
          <a:bodyPr lIns="0" tIns="0" rIns="0" bIns="0" rtlCol="0" anchor="t">
            <a:spAutoFit/>
          </a:bodyPr>
          <a:lstStyle/>
          <a:p>
            <a:pPr algn="ctr">
              <a:lnSpc>
                <a:spcPts val="6440"/>
              </a:lnSpc>
            </a:pPr>
            <a:r>
              <a:rPr lang="en-US" sz="4600" b="1" dirty="0" err="1">
                <a:solidFill>
                  <a:srgbClr val="FFFFFF"/>
                </a:solidFill>
                <a:latin typeface="Canva Sans Bold"/>
                <a:ea typeface="Canva Sans Bold"/>
                <a:cs typeface="Canva Sans Bold"/>
                <a:sym typeface="Canva Sans Bold"/>
              </a:rPr>
              <a:t>Abdelwahab</a:t>
            </a:r>
            <a:r>
              <a:rPr lang="en-US" sz="4600" b="1" dirty="0">
                <a:solidFill>
                  <a:srgbClr val="FFFFFF"/>
                </a:solidFill>
                <a:latin typeface="Canva Sans Bold"/>
                <a:ea typeface="Canva Sans Bold"/>
                <a:cs typeface="Canva Sans Bold"/>
                <a:sym typeface="Canva Sans Bold"/>
              </a:rPr>
              <a:t> Rayis</a:t>
            </a:r>
          </a:p>
          <a:p>
            <a:pPr algn="ctr">
              <a:lnSpc>
                <a:spcPts val="6440"/>
              </a:lnSpc>
            </a:pPr>
            <a:r>
              <a:rPr lang="en-US" sz="4600" b="1" dirty="0" err="1">
                <a:solidFill>
                  <a:srgbClr val="FFFFFF"/>
                </a:solidFill>
                <a:latin typeface="Canva Sans Bold"/>
                <a:ea typeface="Canva Sans Bold"/>
                <a:cs typeface="Canva Sans Bold"/>
                <a:sym typeface="Canva Sans Bold"/>
              </a:rPr>
              <a:t>Afraa</a:t>
            </a:r>
            <a:r>
              <a:rPr lang="en-US" sz="4600" b="1" dirty="0">
                <a:solidFill>
                  <a:srgbClr val="FFFFFF"/>
                </a:solidFill>
                <a:latin typeface="Canva Sans Bold"/>
                <a:ea typeface="Canva Sans Bold"/>
                <a:cs typeface="Canva Sans Bold"/>
                <a:sym typeface="Canva Sans Bold"/>
              </a:rPr>
              <a:t> Rayis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1028700" y="141605"/>
            <a:ext cx="7503644" cy="887095"/>
          </a:xfrm>
          <a:prstGeom prst="rect">
            <a:avLst/>
          </a:prstGeom>
        </p:spPr>
        <p:txBody>
          <a:bodyPr lIns="0" tIns="0" rIns="0" bIns="0" rtlCol="0" anchor="t">
            <a:spAutoFit/>
          </a:bodyPr>
          <a:lstStyle/>
          <a:p>
            <a:pPr algn="ctr">
              <a:lnSpc>
                <a:spcPts val="7279"/>
              </a:lnSpc>
            </a:pPr>
            <a:r>
              <a:rPr lang="en-US" sz="5199" b="1">
                <a:solidFill>
                  <a:srgbClr val="ECEBE4"/>
                </a:solidFill>
                <a:latin typeface="Canva Sans Bold"/>
                <a:ea typeface="Canva Sans Bold"/>
                <a:cs typeface="Canva Sans Bold"/>
                <a:sym typeface="Canva Sans Bold"/>
              </a:rPr>
              <a:t>Drones Tecnology</a:t>
            </a:r>
          </a:p>
        </p:txBody>
      </p:sp>
      <p:sp>
        <p:nvSpPr>
          <p:cNvPr id="3" name="TextBox 3"/>
          <p:cNvSpPr txBox="1"/>
          <p:nvPr/>
        </p:nvSpPr>
        <p:spPr>
          <a:xfrm>
            <a:off x="0" y="1077870"/>
            <a:ext cx="18288000" cy="9209130"/>
          </a:xfrm>
          <a:prstGeom prst="rect">
            <a:avLst/>
          </a:prstGeom>
        </p:spPr>
        <p:txBody>
          <a:bodyPr lIns="0" tIns="0" rIns="0" bIns="0" rtlCol="0" anchor="t">
            <a:spAutoFit/>
          </a:bodyPr>
          <a:lstStyle/>
          <a:p>
            <a:pPr algn="l">
              <a:lnSpc>
                <a:spcPts val="4285"/>
              </a:lnSpc>
            </a:pPr>
            <a:endParaRPr dirty="0"/>
          </a:p>
          <a:p>
            <a:pPr marL="660834" lvl="1" indent="-330417" algn="l">
              <a:lnSpc>
                <a:spcPts val="4285"/>
              </a:lnSpc>
              <a:buFont typeface="Arial"/>
              <a:buChar char="•"/>
            </a:pPr>
            <a:r>
              <a:rPr lang="en-US" sz="3060" b="1" dirty="0">
                <a:solidFill>
                  <a:srgbClr val="ECEBE4"/>
                </a:solidFill>
                <a:latin typeface="Canva Sans Bold"/>
                <a:ea typeface="Canva Sans Bold"/>
                <a:cs typeface="Canva Sans Bold"/>
                <a:sym typeface="Canva Sans Bold"/>
              </a:rPr>
              <a:t>Definition:</a:t>
            </a:r>
            <a:r>
              <a:rPr lang="en-US" sz="3060" dirty="0">
                <a:solidFill>
                  <a:srgbClr val="ECEBE4"/>
                </a:solidFill>
                <a:latin typeface="Canva Sans"/>
                <a:ea typeface="Canva Sans"/>
                <a:cs typeface="Canva Sans"/>
                <a:sym typeface="Canva Sans"/>
              </a:rPr>
              <a:t> Drones, also known as unmanned aerial vehicles (UAVs), are aircraft without a human pilot on board. </a:t>
            </a:r>
            <a:r>
              <a:rPr lang="en-US" sz="3060" u="sng" dirty="0">
                <a:solidFill>
                  <a:srgbClr val="ECEBE4"/>
                </a:solidFill>
                <a:latin typeface="Canva Sans"/>
                <a:ea typeface="Canva Sans"/>
                <a:cs typeface="Canva Sans"/>
                <a:sym typeface="Canva Sans"/>
              </a:rPr>
              <a:t>They are controlled remotely or autonomously by onboard computers</a:t>
            </a:r>
            <a:r>
              <a:rPr lang="en-US" sz="3060" dirty="0">
                <a:solidFill>
                  <a:srgbClr val="ECEBE4"/>
                </a:solidFill>
                <a:latin typeface="Canva Sans"/>
                <a:ea typeface="Canva Sans"/>
                <a:cs typeface="Canva Sans"/>
                <a:sym typeface="Canva Sans"/>
              </a:rPr>
              <a:t>.</a:t>
            </a:r>
          </a:p>
          <a:p>
            <a:pPr marL="660834" lvl="1" indent="-330417" algn="l">
              <a:lnSpc>
                <a:spcPts val="4285"/>
              </a:lnSpc>
              <a:buFont typeface="Arial"/>
              <a:buChar char="•"/>
            </a:pPr>
            <a:r>
              <a:rPr lang="en-US" sz="3060" b="1" dirty="0">
                <a:solidFill>
                  <a:srgbClr val="ECEBE4"/>
                </a:solidFill>
                <a:latin typeface="Canva Sans Bold"/>
                <a:ea typeface="Canva Sans Bold"/>
                <a:cs typeface="Canva Sans Bold"/>
                <a:sym typeface="Canva Sans Bold"/>
              </a:rPr>
              <a:t>General Benefits:</a:t>
            </a:r>
            <a:r>
              <a:rPr lang="en-US" sz="3060" dirty="0">
                <a:solidFill>
                  <a:srgbClr val="ECEBE4"/>
                </a:solidFill>
                <a:latin typeface="Canva Sans"/>
                <a:ea typeface="Canva Sans"/>
                <a:cs typeface="Canva Sans"/>
                <a:sym typeface="Canva Sans"/>
              </a:rPr>
              <a:t> Drones are used in various fields for tasks such as surveillance, delivery, and environmental monitoring. </a:t>
            </a:r>
            <a:r>
              <a:rPr lang="en-US" sz="3060" u="sng" dirty="0">
                <a:solidFill>
                  <a:srgbClr val="ECEBE4"/>
                </a:solidFill>
                <a:latin typeface="Canva Sans"/>
                <a:ea typeface="Canva Sans"/>
                <a:cs typeface="Canva Sans"/>
                <a:sym typeface="Canva Sans"/>
              </a:rPr>
              <a:t>They provide high-resolution imagery and data collection capabilities, making them valuable for precision tasks</a:t>
            </a:r>
            <a:r>
              <a:rPr lang="en-US" sz="3060" dirty="0">
                <a:solidFill>
                  <a:srgbClr val="ECEBE4"/>
                </a:solidFill>
                <a:latin typeface="Canva Sans"/>
                <a:ea typeface="Canva Sans"/>
                <a:cs typeface="Canva Sans"/>
                <a:sym typeface="Canva Sans"/>
              </a:rPr>
              <a:t>.</a:t>
            </a:r>
          </a:p>
          <a:p>
            <a:pPr marL="660834" lvl="1" indent="-330417" algn="l">
              <a:lnSpc>
                <a:spcPts val="4285"/>
              </a:lnSpc>
              <a:buFont typeface="Arial"/>
              <a:buChar char="•"/>
            </a:pPr>
            <a:r>
              <a:rPr lang="en-US" sz="3060" b="1" dirty="0">
                <a:solidFill>
                  <a:srgbClr val="ECEBE4"/>
                </a:solidFill>
                <a:latin typeface="Canva Sans Bold"/>
                <a:ea typeface="Canva Sans Bold"/>
                <a:cs typeface="Canva Sans Bold"/>
                <a:sym typeface="Canva Sans Bold"/>
              </a:rPr>
              <a:t>Agricultural Benefits:</a:t>
            </a:r>
          </a:p>
          <a:p>
            <a:pPr marL="1321667" lvl="2" indent="-440556" algn="l">
              <a:lnSpc>
                <a:spcPts val="4285"/>
              </a:lnSpc>
              <a:buFont typeface="Arial"/>
              <a:buChar char="⚬"/>
            </a:pPr>
            <a:r>
              <a:rPr lang="en-US" sz="3060" b="1" u="sng" dirty="0">
                <a:solidFill>
                  <a:srgbClr val="ECEBE4"/>
                </a:solidFill>
                <a:latin typeface="Canva Sans Bold"/>
                <a:ea typeface="Canva Sans Bold"/>
                <a:cs typeface="Canva Sans Bold"/>
                <a:sym typeface="Canva Sans Bold"/>
              </a:rPr>
              <a:t>Localized Data Collection:</a:t>
            </a:r>
            <a:r>
              <a:rPr lang="en-US" sz="3060" u="sng" dirty="0">
                <a:solidFill>
                  <a:srgbClr val="ECEBE4"/>
                </a:solidFill>
                <a:latin typeface="Canva Sans"/>
                <a:ea typeface="Canva Sans"/>
                <a:cs typeface="Canva Sans"/>
                <a:sym typeface="Canva Sans"/>
              </a:rPr>
              <a:t> Drones offer localized data collection, delivering precise information on crop conditions and real-time health assessments</a:t>
            </a:r>
            <a:r>
              <a:rPr lang="en-US" sz="3060" dirty="0">
                <a:solidFill>
                  <a:srgbClr val="ECEBE4"/>
                </a:solidFill>
                <a:latin typeface="Canva Sans"/>
                <a:ea typeface="Canva Sans"/>
                <a:cs typeface="Canva Sans"/>
                <a:sym typeface="Canva Sans"/>
              </a:rPr>
              <a:t>.</a:t>
            </a:r>
          </a:p>
          <a:p>
            <a:pPr marL="1321667" lvl="2" indent="-440556" algn="l">
              <a:lnSpc>
                <a:spcPts val="4285"/>
              </a:lnSpc>
              <a:buFont typeface="Arial"/>
              <a:buChar char="⚬"/>
            </a:pPr>
            <a:r>
              <a:rPr lang="en-US" sz="3060" b="1" u="sng" dirty="0">
                <a:solidFill>
                  <a:srgbClr val="ECEBE4"/>
                </a:solidFill>
                <a:latin typeface="Canva Sans Bold"/>
                <a:ea typeface="Canva Sans Bold"/>
                <a:cs typeface="Canva Sans Bold"/>
                <a:sym typeface="Canva Sans Bold"/>
              </a:rPr>
              <a:t>Targeted Applications: </a:t>
            </a:r>
            <a:r>
              <a:rPr lang="en-US" sz="3060" u="sng" dirty="0">
                <a:solidFill>
                  <a:srgbClr val="ECEBE4"/>
                </a:solidFill>
                <a:latin typeface="Canva Sans"/>
                <a:ea typeface="Canva Sans"/>
                <a:cs typeface="Canva Sans"/>
                <a:sym typeface="Canva Sans"/>
              </a:rPr>
              <a:t>Useful for applying fertilizers, spraying pesticides, and close-up monitoring of specific crops</a:t>
            </a:r>
            <a:r>
              <a:rPr lang="en-US" sz="3060" dirty="0">
                <a:solidFill>
                  <a:srgbClr val="ECEBE4"/>
                </a:solidFill>
                <a:latin typeface="Canva Sans"/>
                <a:ea typeface="Canva Sans"/>
                <a:cs typeface="Canva Sans"/>
                <a:sym typeface="Canva Sans"/>
              </a:rPr>
              <a:t>.</a:t>
            </a:r>
          </a:p>
          <a:p>
            <a:pPr marL="1321667" lvl="2" indent="-440556" algn="l">
              <a:lnSpc>
                <a:spcPts val="4285"/>
              </a:lnSpc>
              <a:buFont typeface="Arial"/>
              <a:buChar char="⚬"/>
            </a:pPr>
            <a:r>
              <a:rPr lang="en-US" sz="3060" b="1" u="sng" dirty="0">
                <a:solidFill>
                  <a:srgbClr val="ECEBE4"/>
                </a:solidFill>
                <a:latin typeface="Canva Sans Bold"/>
                <a:ea typeface="Canva Sans Bold"/>
                <a:cs typeface="Canva Sans Bold"/>
                <a:sym typeface="Canva Sans Bold"/>
              </a:rPr>
              <a:t>Complementing HAPS:</a:t>
            </a:r>
            <a:r>
              <a:rPr lang="en-US" sz="3060" u="sng" dirty="0">
                <a:solidFill>
                  <a:srgbClr val="ECEBE4"/>
                </a:solidFill>
                <a:latin typeface="Canva Sans"/>
                <a:ea typeface="Canva Sans"/>
                <a:cs typeface="Canva Sans"/>
                <a:sym typeface="Canva Sans"/>
              </a:rPr>
              <a:t> Drones complement HAPS by allowing for more detailed, localized data collection and targeted interventions</a:t>
            </a:r>
            <a:r>
              <a:rPr lang="en-US" sz="3060" dirty="0">
                <a:solidFill>
                  <a:srgbClr val="ECEBE4"/>
                </a:solidFill>
                <a:latin typeface="Canva Sans"/>
                <a:ea typeface="Canva Sans"/>
                <a:cs typeface="Canva Sans"/>
                <a:sym typeface="Canva Sans"/>
              </a:rPr>
              <a:t>.</a:t>
            </a:r>
            <a:r>
              <a:rPr lang="en-US" sz="3060" u="sng" dirty="0">
                <a:solidFill>
                  <a:srgbClr val="ECEBE4"/>
                </a:solidFill>
                <a:latin typeface="Canva Sans"/>
                <a:ea typeface="Canva Sans"/>
                <a:cs typeface="Canva Sans"/>
                <a:sym typeface="Canva Sans"/>
              </a:rPr>
              <a:t> HAPS, equipped with AI and ArcGIS, can guide drones on their missions, enhancing the precision and efficiency of agricultural operations</a:t>
            </a:r>
            <a:r>
              <a:rPr lang="en-US" sz="3060" dirty="0">
                <a:solidFill>
                  <a:srgbClr val="ECEBE4"/>
                </a:solidFill>
                <a:latin typeface="Canva Sans"/>
                <a:ea typeface="Canva Sans"/>
                <a:cs typeface="Canva Sans"/>
                <a:sym typeface="Canva Sans"/>
              </a:rPr>
              <a:t>. </a:t>
            </a:r>
            <a:r>
              <a:rPr lang="en-US" sz="3060" u="sng" dirty="0">
                <a:solidFill>
                  <a:srgbClr val="ECEBE4"/>
                </a:solidFill>
                <a:latin typeface="Canva Sans"/>
                <a:ea typeface="Canva Sans"/>
                <a:cs typeface="Canva Sans"/>
                <a:sym typeface="Canva Sans"/>
              </a:rPr>
              <a:t>This integration allows for seamless planning and execution of drone flights, providing valuable context and situational awareness during missions</a:t>
            </a:r>
            <a:r>
              <a:rPr lang="en-US" sz="3060" dirty="0">
                <a:solidFill>
                  <a:srgbClr val="ECEBE4"/>
                </a:solidFill>
                <a:latin typeface="Canva Sans"/>
                <a:ea typeface="Canva Sans"/>
                <a:cs typeface="Canva Sans"/>
                <a:sym typeface="Canva Sans"/>
              </a:rPr>
              <a:t>.</a:t>
            </a:r>
          </a:p>
          <a:p>
            <a:pPr algn="l">
              <a:lnSpc>
                <a:spcPts val="4285"/>
              </a:lnSpc>
            </a:pPr>
            <a:endParaRPr lang="en-US" sz="3060" dirty="0">
              <a:solidFill>
                <a:srgbClr val="ECEBE4"/>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Freeform 2"/>
          <p:cNvSpPr/>
          <p:nvPr/>
        </p:nvSpPr>
        <p:spPr>
          <a:xfrm>
            <a:off x="0" y="0"/>
            <a:ext cx="9144000" cy="4771401"/>
          </a:xfrm>
          <a:custGeom>
            <a:avLst/>
            <a:gdLst/>
            <a:ahLst/>
            <a:cxnLst/>
            <a:rect l="l" t="t" r="r" b="b"/>
            <a:pathLst>
              <a:path w="9144000" h="4771401">
                <a:moveTo>
                  <a:pt x="0" y="0"/>
                </a:moveTo>
                <a:lnTo>
                  <a:pt x="9144000" y="0"/>
                </a:lnTo>
                <a:lnTo>
                  <a:pt x="9144000" y="4771401"/>
                </a:lnTo>
                <a:lnTo>
                  <a:pt x="0" y="4771401"/>
                </a:lnTo>
                <a:lnTo>
                  <a:pt x="0" y="0"/>
                </a:lnTo>
                <a:close/>
              </a:path>
            </a:pathLst>
          </a:custGeom>
          <a:blipFill>
            <a:blip r:embed="rId2"/>
            <a:stretch>
              <a:fillRect t="-518" r="-23592" b="-22645"/>
            </a:stretch>
          </a:blipFill>
        </p:spPr>
        <p:txBody>
          <a:bodyPr/>
          <a:lstStyle/>
          <a:p>
            <a:endParaRPr lang="en-GB"/>
          </a:p>
        </p:txBody>
      </p:sp>
      <p:sp>
        <p:nvSpPr>
          <p:cNvPr id="3" name="Freeform 3"/>
          <p:cNvSpPr/>
          <p:nvPr/>
        </p:nvSpPr>
        <p:spPr>
          <a:xfrm>
            <a:off x="0" y="4771401"/>
            <a:ext cx="9144000" cy="5515599"/>
          </a:xfrm>
          <a:custGeom>
            <a:avLst/>
            <a:gdLst/>
            <a:ahLst/>
            <a:cxnLst/>
            <a:rect l="l" t="t" r="r" b="b"/>
            <a:pathLst>
              <a:path w="9144000" h="5515599">
                <a:moveTo>
                  <a:pt x="0" y="0"/>
                </a:moveTo>
                <a:lnTo>
                  <a:pt x="9144000" y="0"/>
                </a:lnTo>
                <a:lnTo>
                  <a:pt x="9144000" y="5515599"/>
                </a:lnTo>
                <a:lnTo>
                  <a:pt x="0" y="5515599"/>
                </a:lnTo>
                <a:lnTo>
                  <a:pt x="0" y="0"/>
                </a:lnTo>
                <a:close/>
              </a:path>
            </a:pathLst>
          </a:custGeom>
          <a:blipFill>
            <a:blip r:embed="rId3"/>
            <a:stretch>
              <a:fillRect t="-15254" r="-23592"/>
            </a:stretch>
          </a:blipFill>
        </p:spPr>
        <p:txBody>
          <a:bodyPr/>
          <a:lstStyle/>
          <a:p>
            <a:endParaRPr lang="en-GB"/>
          </a:p>
        </p:txBody>
      </p:sp>
      <p:sp>
        <p:nvSpPr>
          <p:cNvPr id="4" name="Freeform 4"/>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4"/>
            <a:stretch>
              <a:fillRect l="-69088" r="-30911"/>
            </a:stretch>
          </a:blipFill>
        </p:spPr>
        <p:txBody>
          <a:bodyPr/>
          <a:lstStyle/>
          <a:p>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930974" y="141605"/>
            <a:ext cx="8213026" cy="887095"/>
          </a:xfrm>
          <a:prstGeom prst="rect">
            <a:avLst/>
          </a:prstGeom>
        </p:spPr>
        <p:txBody>
          <a:bodyPr lIns="0" tIns="0" rIns="0" bIns="0" rtlCol="0" anchor="t">
            <a:spAutoFit/>
          </a:bodyPr>
          <a:lstStyle/>
          <a:p>
            <a:pPr algn="ctr">
              <a:lnSpc>
                <a:spcPts val="7279"/>
              </a:lnSpc>
            </a:pPr>
            <a:r>
              <a:rPr lang="en-US" sz="5199" b="1">
                <a:solidFill>
                  <a:srgbClr val="ECEBE4"/>
                </a:solidFill>
                <a:latin typeface="Canva Sans Bold"/>
                <a:ea typeface="Canva Sans Bold"/>
                <a:cs typeface="Canva Sans Bold"/>
                <a:sym typeface="Canva Sans Bold"/>
              </a:rPr>
              <a:t>AI (Artificial intelligence)</a:t>
            </a:r>
          </a:p>
        </p:txBody>
      </p:sp>
      <p:sp>
        <p:nvSpPr>
          <p:cNvPr id="3" name="TextBox 3"/>
          <p:cNvSpPr txBox="1"/>
          <p:nvPr/>
        </p:nvSpPr>
        <p:spPr>
          <a:xfrm>
            <a:off x="360887" y="1463795"/>
            <a:ext cx="16194208" cy="9048477"/>
          </a:xfrm>
          <a:prstGeom prst="rect">
            <a:avLst/>
          </a:prstGeom>
        </p:spPr>
        <p:txBody>
          <a:bodyPr lIns="0" tIns="0" rIns="0" bIns="0" rtlCol="0" anchor="t">
            <a:spAutoFit/>
          </a:bodyPr>
          <a:lstStyle/>
          <a:p>
            <a:pPr marL="650017" lvl="1" indent="-325009" algn="l">
              <a:lnSpc>
                <a:spcPts val="4215"/>
              </a:lnSpc>
              <a:buFont typeface="Arial"/>
              <a:buChar char="•"/>
            </a:pPr>
            <a:r>
              <a:rPr lang="en-US" sz="3010" b="1">
                <a:solidFill>
                  <a:srgbClr val="ECEBE4"/>
                </a:solidFill>
                <a:latin typeface="Canva Sans Bold"/>
                <a:ea typeface="Canva Sans Bold"/>
                <a:cs typeface="Canva Sans Bold"/>
                <a:sym typeface="Canva Sans Bold"/>
              </a:rPr>
              <a:t>Data Processing: </a:t>
            </a:r>
            <a:r>
              <a:rPr lang="en-US" sz="3010">
                <a:solidFill>
                  <a:srgbClr val="ECEBE4"/>
                </a:solidFill>
                <a:latin typeface="Canva Sans"/>
                <a:ea typeface="Canva Sans"/>
                <a:cs typeface="Canva Sans"/>
                <a:sym typeface="Canva Sans"/>
              </a:rPr>
              <a:t>AI analyzes data from HAPS, drones, and ArcGIS to identify trends, predict crop diseases, and optimize resource usage.</a:t>
            </a:r>
          </a:p>
          <a:p>
            <a:pPr marL="650017" lvl="1" indent="-325009" algn="l">
              <a:lnSpc>
                <a:spcPts val="4215"/>
              </a:lnSpc>
              <a:buFont typeface="Arial"/>
              <a:buChar char="•"/>
            </a:pPr>
            <a:r>
              <a:rPr lang="en-US" sz="3010" b="1">
                <a:solidFill>
                  <a:srgbClr val="ECEBE4"/>
                </a:solidFill>
                <a:latin typeface="Canva Sans Bold"/>
                <a:ea typeface="Canva Sans Bold"/>
                <a:cs typeface="Canva Sans Bold"/>
                <a:sym typeface="Canva Sans Bold"/>
              </a:rPr>
              <a:t>Actionable Insights:</a:t>
            </a:r>
            <a:r>
              <a:rPr lang="en-US" sz="3010">
                <a:solidFill>
                  <a:srgbClr val="ECEBE4"/>
                </a:solidFill>
                <a:latin typeface="Canva Sans"/>
                <a:ea typeface="Canva Sans"/>
                <a:cs typeface="Canva Sans"/>
                <a:sym typeface="Canva Sans"/>
              </a:rPr>
              <a:t> Transforms raw data into clear, visual insights using ArcGIS for better decision-making.</a:t>
            </a:r>
          </a:p>
          <a:p>
            <a:pPr marL="650017" lvl="1" indent="-325009" algn="l">
              <a:lnSpc>
                <a:spcPts val="4215"/>
              </a:lnSpc>
              <a:buFont typeface="Arial"/>
              <a:buChar char="•"/>
            </a:pPr>
            <a:r>
              <a:rPr lang="en-US" sz="3010" b="1">
                <a:solidFill>
                  <a:srgbClr val="ECEBE4"/>
                </a:solidFill>
                <a:latin typeface="Canva Sans Bold"/>
                <a:ea typeface="Canva Sans Bold"/>
                <a:cs typeface="Canva Sans Bold"/>
                <a:sym typeface="Canva Sans Bold"/>
              </a:rPr>
              <a:t>Efficiency:</a:t>
            </a:r>
            <a:r>
              <a:rPr lang="en-US" sz="3010">
                <a:solidFill>
                  <a:srgbClr val="ECEBE4"/>
                </a:solidFill>
                <a:latin typeface="Canva Sans"/>
                <a:ea typeface="Canva Sans"/>
                <a:cs typeface="Canva Sans"/>
                <a:sym typeface="Canva Sans"/>
              </a:rPr>
              <a:t> Enhances resource management and addresses crop stress early.</a:t>
            </a:r>
          </a:p>
          <a:p>
            <a:pPr algn="l">
              <a:lnSpc>
                <a:spcPts val="4215"/>
              </a:lnSpc>
            </a:pPr>
            <a:r>
              <a:rPr lang="en-US" sz="3010">
                <a:solidFill>
                  <a:srgbClr val="ECEBE4"/>
                </a:solidFill>
                <a:latin typeface="Canva Sans"/>
                <a:ea typeface="Canva Sans"/>
                <a:cs typeface="Canva Sans"/>
                <a:sym typeface="Canva Sans"/>
              </a:rPr>
              <a:t>Additional Benefits:</a:t>
            </a:r>
          </a:p>
          <a:p>
            <a:pPr marL="650017" lvl="1" indent="-325009" algn="l">
              <a:lnSpc>
                <a:spcPts val="4215"/>
              </a:lnSpc>
              <a:buFont typeface="Arial"/>
              <a:buChar char="•"/>
            </a:pPr>
            <a:r>
              <a:rPr lang="en-US" sz="3010" b="1">
                <a:solidFill>
                  <a:srgbClr val="ECEBE4"/>
                </a:solidFill>
                <a:latin typeface="Canva Sans Bold"/>
                <a:ea typeface="Canva Sans Bold"/>
                <a:cs typeface="Canva Sans Bold"/>
                <a:sym typeface="Canva Sans Bold"/>
              </a:rPr>
              <a:t>Enhanced Decision-Making:</a:t>
            </a:r>
            <a:r>
              <a:rPr lang="en-US" sz="3010">
                <a:solidFill>
                  <a:srgbClr val="ECEBE4"/>
                </a:solidFill>
                <a:latin typeface="Canva Sans"/>
                <a:ea typeface="Canva Sans"/>
                <a:cs typeface="Canva Sans"/>
                <a:sym typeface="Canva Sans"/>
              </a:rPr>
              <a:t> AI improves decision-making and automates tasks.</a:t>
            </a:r>
          </a:p>
          <a:p>
            <a:pPr marL="650017" lvl="1" indent="-325009" algn="l">
              <a:lnSpc>
                <a:spcPts val="4215"/>
              </a:lnSpc>
              <a:buFont typeface="Arial"/>
              <a:buChar char="•"/>
            </a:pPr>
            <a:r>
              <a:rPr lang="en-US" sz="3010" b="1">
                <a:solidFill>
                  <a:srgbClr val="ECEBE4"/>
                </a:solidFill>
                <a:latin typeface="Canva Sans Bold"/>
                <a:ea typeface="Canva Sans Bold"/>
                <a:cs typeface="Canva Sans Bold"/>
                <a:sym typeface="Canva Sans Bold"/>
              </a:rPr>
              <a:t>Predictive Analytics: </a:t>
            </a:r>
            <a:r>
              <a:rPr lang="en-US" sz="3010">
                <a:solidFill>
                  <a:srgbClr val="ECEBE4"/>
                </a:solidFill>
                <a:latin typeface="Canva Sans"/>
                <a:ea typeface="Canva Sans"/>
                <a:cs typeface="Canva Sans"/>
                <a:sym typeface="Canva Sans"/>
              </a:rPr>
              <a:t>Predicts weather patterns, pest infestations, and crop diseases.</a:t>
            </a:r>
          </a:p>
          <a:p>
            <a:pPr marL="650017" lvl="1" indent="-325009" algn="l">
              <a:lnSpc>
                <a:spcPts val="4215"/>
              </a:lnSpc>
              <a:buFont typeface="Arial"/>
              <a:buChar char="•"/>
            </a:pPr>
            <a:r>
              <a:rPr lang="en-US" sz="3010" b="1">
                <a:solidFill>
                  <a:srgbClr val="ECEBE4"/>
                </a:solidFill>
                <a:latin typeface="Canva Sans Bold"/>
                <a:ea typeface="Canva Sans Bold"/>
                <a:cs typeface="Canva Sans Bold"/>
                <a:sym typeface="Canva Sans Bold"/>
              </a:rPr>
              <a:t>Resource Optimization:</a:t>
            </a:r>
            <a:r>
              <a:rPr lang="en-US" sz="3010">
                <a:solidFill>
                  <a:srgbClr val="ECEBE4"/>
                </a:solidFill>
                <a:latin typeface="Canva Sans"/>
                <a:ea typeface="Canva Sans"/>
                <a:cs typeface="Canva Sans"/>
                <a:sym typeface="Canva Sans"/>
              </a:rPr>
              <a:t> Manages water and fertilizer usage efficiently.</a:t>
            </a:r>
          </a:p>
          <a:p>
            <a:pPr marL="650017" lvl="1" indent="-325009" algn="l">
              <a:lnSpc>
                <a:spcPts val="4215"/>
              </a:lnSpc>
              <a:buFont typeface="Arial"/>
              <a:buChar char="•"/>
            </a:pPr>
            <a:r>
              <a:rPr lang="en-US" sz="3010" b="1">
                <a:solidFill>
                  <a:srgbClr val="ECEBE4"/>
                </a:solidFill>
                <a:latin typeface="Canva Sans Bold"/>
                <a:ea typeface="Canva Sans Bold"/>
                <a:cs typeface="Canva Sans Bold"/>
                <a:sym typeface="Canva Sans Bold"/>
              </a:rPr>
              <a:t>Increased Productivity:</a:t>
            </a:r>
            <a:r>
              <a:rPr lang="en-US" sz="3010">
                <a:solidFill>
                  <a:srgbClr val="ECEBE4"/>
                </a:solidFill>
                <a:latin typeface="Canva Sans"/>
                <a:ea typeface="Canva Sans"/>
                <a:cs typeface="Canva Sans"/>
                <a:sym typeface="Canva Sans"/>
              </a:rPr>
              <a:t> Boosts crop yields with real-time insights.</a:t>
            </a:r>
          </a:p>
          <a:p>
            <a:pPr marL="650017" lvl="1" indent="-325009" algn="l">
              <a:lnSpc>
                <a:spcPts val="4215"/>
              </a:lnSpc>
              <a:buFont typeface="Arial"/>
              <a:buChar char="•"/>
            </a:pPr>
            <a:r>
              <a:rPr lang="en-US" sz="3010" b="1">
                <a:solidFill>
                  <a:srgbClr val="ECEBE4"/>
                </a:solidFill>
                <a:latin typeface="Canva Sans Bold"/>
                <a:ea typeface="Canva Sans Bold"/>
                <a:cs typeface="Canva Sans Bold"/>
                <a:sym typeface="Canva Sans Bold"/>
              </a:rPr>
              <a:t>Environmental Benefits:</a:t>
            </a:r>
            <a:r>
              <a:rPr lang="en-US" sz="3010">
                <a:solidFill>
                  <a:srgbClr val="ECEBE4"/>
                </a:solidFill>
                <a:latin typeface="Canva Sans"/>
                <a:ea typeface="Canva Sans"/>
                <a:cs typeface="Canva Sans"/>
                <a:sym typeface="Canva Sans"/>
              </a:rPr>
              <a:t> Promotes sustainable farming practices.</a:t>
            </a:r>
          </a:p>
          <a:p>
            <a:pPr algn="l">
              <a:lnSpc>
                <a:spcPts val="4215"/>
              </a:lnSpc>
            </a:pPr>
            <a:r>
              <a:rPr lang="en-US" sz="3010" b="1">
                <a:solidFill>
                  <a:srgbClr val="ECEBE4"/>
                </a:solidFill>
                <a:latin typeface="Canva Sans Bold"/>
                <a:ea typeface="Canva Sans Bold"/>
                <a:cs typeface="Canva Sans Bold"/>
                <a:sym typeface="Canva Sans Bold"/>
              </a:rPr>
              <a:t>Digital Twins in Agriculture:</a:t>
            </a:r>
          </a:p>
          <a:p>
            <a:pPr marL="650017" lvl="1" indent="-325009" algn="l">
              <a:lnSpc>
                <a:spcPts val="4215"/>
              </a:lnSpc>
              <a:buFont typeface="Arial"/>
              <a:buChar char="•"/>
            </a:pPr>
            <a:r>
              <a:rPr lang="en-US" sz="3010" b="1">
                <a:solidFill>
                  <a:srgbClr val="ECEBE4"/>
                </a:solidFill>
                <a:latin typeface="Canva Sans Bold"/>
                <a:ea typeface="Canva Sans Bold"/>
                <a:cs typeface="Canva Sans Bold"/>
                <a:sym typeface="Canva Sans Bold"/>
              </a:rPr>
              <a:t>Virtual Replicas:</a:t>
            </a:r>
            <a:r>
              <a:rPr lang="en-US" sz="3010">
                <a:solidFill>
                  <a:srgbClr val="ECEBE4"/>
                </a:solidFill>
                <a:latin typeface="Canva Sans"/>
                <a:ea typeface="Canva Sans"/>
                <a:cs typeface="Canva Sans"/>
                <a:sym typeface="Canva Sans"/>
              </a:rPr>
              <a:t> Real-time monitoring and simulation of farms.</a:t>
            </a:r>
          </a:p>
          <a:p>
            <a:pPr marL="650017" lvl="1" indent="-325009" algn="l">
              <a:lnSpc>
                <a:spcPts val="4215"/>
              </a:lnSpc>
              <a:buFont typeface="Arial"/>
              <a:buChar char="•"/>
            </a:pPr>
            <a:r>
              <a:rPr lang="en-US" sz="3010" b="1">
                <a:solidFill>
                  <a:srgbClr val="ECEBE4"/>
                </a:solidFill>
                <a:latin typeface="Canva Sans Bold"/>
                <a:ea typeface="Canva Sans Bold"/>
                <a:cs typeface="Canva Sans Bold"/>
                <a:sym typeface="Canva Sans Bold"/>
              </a:rPr>
              <a:t>Efficiency and Sustainability: </a:t>
            </a:r>
            <a:r>
              <a:rPr lang="en-US" sz="3010">
                <a:solidFill>
                  <a:srgbClr val="ECEBE4"/>
                </a:solidFill>
                <a:latin typeface="Canva Sans"/>
                <a:ea typeface="Canva Sans"/>
                <a:cs typeface="Canva Sans"/>
                <a:sym typeface="Canva Sans"/>
              </a:rPr>
              <a:t>Optimizes irrigation, fertilization, and pest management.</a:t>
            </a:r>
          </a:p>
          <a:p>
            <a:pPr algn="l">
              <a:lnSpc>
                <a:spcPts val="4215"/>
              </a:lnSpc>
            </a:pPr>
            <a:endParaRPr lang="en-US" sz="3010">
              <a:solidFill>
                <a:srgbClr val="ECEBE4"/>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Freeform 2"/>
          <p:cNvSpPr/>
          <p:nvPr/>
        </p:nvSpPr>
        <p:spPr>
          <a:xfrm>
            <a:off x="7500022" y="-315661"/>
            <a:ext cx="10946473" cy="10602661"/>
          </a:xfrm>
          <a:custGeom>
            <a:avLst/>
            <a:gdLst/>
            <a:ahLst/>
            <a:cxnLst/>
            <a:rect l="l" t="t" r="r" b="b"/>
            <a:pathLst>
              <a:path w="10946473" h="10602661">
                <a:moveTo>
                  <a:pt x="0" y="0"/>
                </a:moveTo>
                <a:lnTo>
                  <a:pt x="10946473" y="0"/>
                </a:lnTo>
                <a:lnTo>
                  <a:pt x="10946473" y="10602661"/>
                </a:lnTo>
                <a:lnTo>
                  <a:pt x="0" y="10602661"/>
                </a:lnTo>
                <a:lnTo>
                  <a:pt x="0" y="0"/>
                </a:lnTo>
                <a:close/>
              </a:path>
            </a:pathLst>
          </a:custGeom>
          <a:blipFill>
            <a:blip r:embed="rId2"/>
            <a:stretch>
              <a:fillRect l="-19765" r="-49790"/>
            </a:stretch>
          </a:blipFill>
        </p:spPr>
        <p:txBody>
          <a:bodyPr/>
          <a:lstStyle/>
          <a:p>
            <a:endParaRPr lang="en-GB"/>
          </a:p>
        </p:txBody>
      </p:sp>
      <p:sp>
        <p:nvSpPr>
          <p:cNvPr id="3" name="Freeform 3"/>
          <p:cNvSpPr/>
          <p:nvPr/>
        </p:nvSpPr>
        <p:spPr>
          <a:xfrm>
            <a:off x="0" y="-149087"/>
            <a:ext cx="8786293" cy="10287000"/>
          </a:xfrm>
          <a:custGeom>
            <a:avLst/>
            <a:gdLst/>
            <a:ahLst/>
            <a:cxnLst/>
            <a:rect l="l" t="t" r="r" b="b"/>
            <a:pathLst>
              <a:path w="8786293" h="10287000">
                <a:moveTo>
                  <a:pt x="0" y="0"/>
                </a:moveTo>
                <a:lnTo>
                  <a:pt x="8786293" y="0"/>
                </a:lnTo>
                <a:lnTo>
                  <a:pt x="8786293" y="10287000"/>
                </a:lnTo>
                <a:lnTo>
                  <a:pt x="0" y="10287000"/>
                </a:lnTo>
                <a:lnTo>
                  <a:pt x="0" y="0"/>
                </a:lnTo>
                <a:close/>
              </a:path>
            </a:pathLst>
          </a:custGeom>
          <a:blipFill>
            <a:blip r:embed="rId3"/>
            <a:stretch>
              <a:fillRect l="-28221" r="-19173" b="-25891"/>
            </a:stretch>
          </a:blipFill>
        </p:spPr>
        <p:txBody>
          <a:bodyPr/>
          <a:lstStyle/>
          <a:p>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710694" y="346724"/>
            <a:ext cx="7194094" cy="887095"/>
          </a:xfrm>
          <a:prstGeom prst="rect">
            <a:avLst/>
          </a:prstGeom>
        </p:spPr>
        <p:txBody>
          <a:bodyPr lIns="0" tIns="0" rIns="0" bIns="0" rtlCol="0" anchor="t">
            <a:spAutoFit/>
          </a:bodyPr>
          <a:lstStyle/>
          <a:p>
            <a:pPr algn="ctr">
              <a:lnSpc>
                <a:spcPts val="7279"/>
              </a:lnSpc>
            </a:pPr>
            <a:r>
              <a:rPr lang="en-US" sz="5199" b="1">
                <a:solidFill>
                  <a:srgbClr val="ECEBE4"/>
                </a:solidFill>
                <a:latin typeface="Canva Sans Bold"/>
                <a:ea typeface="Canva Sans Bold"/>
                <a:cs typeface="Canva Sans Bold"/>
                <a:sym typeface="Canva Sans Bold"/>
              </a:rPr>
              <a:t>ArcGIS Tecnology</a:t>
            </a:r>
          </a:p>
        </p:txBody>
      </p:sp>
      <p:sp>
        <p:nvSpPr>
          <p:cNvPr id="3" name="TextBox 3"/>
          <p:cNvSpPr txBox="1"/>
          <p:nvPr/>
        </p:nvSpPr>
        <p:spPr>
          <a:xfrm>
            <a:off x="0" y="1923590"/>
            <a:ext cx="18288000" cy="7843520"/>
          </a:xfrm>
          <a:prstGeom prst="rect">
            <a:avLst/>
          </a:prstGeom>
        </p:spPr>
        <p:txBody>
          <a:bodyPr lIns="0" tIns="0" rIns="0" bIns="0" rtlCol="0" anchor="t">
            <a:spAutoFit/>
          </a:bodyPr>
          <a:lstStyle/>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Integrated Data Mapping:</a:t>
            </a:r>
            <a:r>
              <a:rPr lang="en-US" sz="3200">
                <a:solidFill>
                  <a:srgbClr val="ECEBE4"/>
                </a:solidFill>
                <a:latin typeface="Canva Sans"/>
                <a:ea typeface="Canva Sans"/>
                <a:cs typeface="Canva Sans"/>
                <a:sym typeface="Canva Sans"/>
              </a:rPr>
              <a:t> Combines data from HAPS, drones, and AI to map crop health, soil conditions, and irrigation needs.</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Real-Time Management:</a:t>
            </a:r>
            <a:r>
              <a:rPr lang="en-US" sz="3200">
                <a:solidFill>
                  <a:srgbClr val="ECEBE4"/>
                </a:solidFill>
                <a:latin typeface="Canva Sans"/>
                <a:ea typeface="Canva Sans"/>
                <a:cs typeface="Canva Sans"/>
                <a:sym typeface="Canva Sans"/>
              </a:rPr>
              <a:t> Enables efficient resource management by visualizing problem areas in real time.</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Issue Identification:</a:t>
            </a:r>
            <a:r>
              <a:rPr lang="en-US" sz="3200">
                <a:solidFill>
                  <a:srgbClr val="ECEBE4"/>
                </a:solidFill>
                <a:latin typeface="Canva Sans"/>
                <a:ea typeface="Canva Sans"/>
                <a:cs typeface="Canva Sans"/>
                <a:sym typeface="Canva Sans"/>
              </a:rPr>
              <a:t> Tracks farm progress, detects issues like drought stress or pests, and allows precise interventions.</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Informed Decisions:</a:t>
            </a:r>
            <a:r>
              <a:rPr lang="en-US" sz="3200">
                <a:solidFill>
                  <a:srgbClr val="ECEBE4"/>
                </a:solidFill>
                <a:latin typeface="Canva Sans"/>
                <a:ea typeface="Canva Sans"/>
                <a:cs typeface="Canva Sans"/>
                <a:sym typeface="Canva Sans"/>
              </a:rPr>
              <a:t> Overlays climate and crop data for comprehensive farm management.</a:t>
            </a:r>
          </a:p>
          <a:p>
            <a:pPr algn="l">
              <a:lnSpc>
                <a:spcPts val="4480"/>
              </a:lnSpc>
            </a:pPr>
            <a:r>
              <a:rPr lang="en-US" sz="3200">
                <a:solidFill>
                  <a:srgbClr val="ECEBE4"/>
                </a:solidFill>
                <a:latin typeface="Canva Sans"/>
                <a:ea typeface="Canva Sans"/>
                <a:cs typeface="Canva Sans"/>
                <a:sym typeface="Canva Sans"/>
              </a:rPr>
              <a:t>   Importance:</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Efficiency: </a:t>
            </a:r>
            <a:r>
              <a:rPr lang="en-US" sz="3200">
                <a:solidFill>
                  <a:srgbClr val="ECEBE4"/>
                </a:solidFill>
                <a:latin typeface="Canva Sans"/>
                <a:ea typeface="Canva Sans"/>
                <a:cs typeface="Canva Sans"/>
                <a:sym typeface="Canva Sans"/>
              </a:rPr>
              <a:t>Reduces waste and increases productivity.</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Proactive Solutions:</a:t>
            </a:r>
            <a:r>
              <a:rPr lang="en-US" sz="3200">
                <a:solidFill>
                  <a:srgbClr val="ECEBE4"/>
                </a:solidFill>
                <a:latin typeface="Canva Sans"/>
                <a:ea typeface="Canva Sans"/>
                <a:cs typeface="Canva Sans"/>
                <a:sym typeface="Canva Sans"/>
              </a:rPr>
              <a:t> Allows early detection and timely interventions.</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Sustainability:</a:t>
            </a:r>
            <a:r>
              <a:rPr lang="en-US" sz="3200">
                <a:solidFill>
                  <a:srgbClr val="ECEBE4"/>
                </a:solidFill>
                <a:latin typeface="Canva Sans"/>
                <a:ea typeface="Canva Sans"/>
                <a:cs typeface="Canva Sans"/>
                <a:sym typeface="Canva Sans"/>
              </a:rPr>
              <a:t> Optimizes resource use for minimal environmental impact.</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Scalability: </a:t>
            </a:r>
            <a:r>
              <a:rPr lang="en-US" sz="3200">
                <a:solidFill>
                  <a:srgbClr val="ECEBE4"/>
                </a:solidFill>
                <a:latin typeface="Canva Sans"/>
                <a:ea typeface="Canva Sans"/>
                <a:cs typeface="Canva Sans"/>
                <a:sym typeface="Canva Sans"/>
              </a:rPr>
              <a:t>Suitable for both small and large farms.</a:t>
            </a:r>
          </a:p>
          <a:p>
            <a:pPr algn="l">
              <a:lnSpc>
                <a:spcPts val="4480"/>
              </a:lnSpc>
            </a:pPr>
            <a:endParaRPr lang="en-US" sz="3200">
              <a:solidFill>
                <a:srgbClr val="ECEBE4"/>
              </a:solidFill>
              <a:latin typeface="Canva Sans"/>
              <a:ea typeface="Canva Sans"/>
              <a:cs typeface="Canva Sans"/>
              <a:sym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Freeform 2"/>
          <p:cNvSpPr/>
          <p:nvPr/>
        </p:nvSpPr>
        <p:spPr>
          <a:xfrm>
            <a:off x="0" y="2753460"/>
            <a:ext cx="18288000" cy="7533540"/>
          </a:xfrm>
          <a:custGeom>
            <a:avLst/>
            <a:gdLst/>
            <a:ahLst/>
            <a:cxnLst/>
            <a:rect l="l" t="t" r="r" b="b"/>
            <a:pathLst>
              <a:path w="18288000" h="7533540">
                <a:moveTo>
                  <a:pt x="0" y="0"/>
                </a:moveTo>
                <a:lnTo>
                  <a:pt x="18288000" y="0"/>
                </a:lnTo>
                <a:lnTo>
                  <a:pt x="18288000" y="7533540"/>
                </a:lnTo>
                <a:lnTo>
                  <a:pt x="0" y="7533540"/>
                </a:lnTo>
                <a:lnTo>
                  <a:pt x="0" y="0"/>
                </a:lnTo>
                <a:close/>
              </a:path>
            </a:pathLst>
          </a:custGeom>
          <a:blipFill>
            <a:blip r:embed="rId2"/>
            <a:stretch>
              <a:fillRect l="-4624" r="-4498"/>
            </a:stretch>
          </a:blipFill>
        </p:spPr>
        <p:txBody>
          <a:bodyPr/>
          <a:lstStyle/>
          <a:p>
            <a:endParaRPr lang="en-GB"/>
          </a:p>
        </p:txBody>
      </p:sp>
      <p:sp>
        <p:nvSpPr>
          <p:cNvPr id="3" name="TextBox 3"/>
          <p:cNvSpPr txBox="1"/>
          <p:nvPr/>
        </p:nvSpPr>
        <p:spPr>
          <a:xfrm>
            <a:off x="4200810" y="933450"/>
            <a:ext cx="9886380" cy="887095"/>
          </a:xfrm>
          <a:prstGeom prst="rect">
            <a:avLst/>
          </a:prstGeom>
        </p:spPr>
        <p:txBody>
          <a:bodyPr lIns="0" tIns="0" rIns="0" bIns="0" rtlCol="0" anchor="t">
            <a:spAutoFit/>
          </a:bodyPr>
          <a:lstStyle/>
          <a:p>
            <a:pPr algn="ctr">
              <a:lnSpc>
                <a:spcPts val="7279"/>
              </a:lnSpc>
              <a:spcBef>
                <a:spcPct val="0"/>
              </a:spcBef>
            </a:pPr>
            <a:r>
              <a:rPr lang="en-US" sz="5199" b="1">
                <a:solidFill>
                  <a:srgbClr val="ECEBE4"/>
                </a:solidFill>
                <a:latin typeface="Canva Sans Bold"/>
                <a:ea typeface="Canva Sans Bold"/>
                <a:cs typeface="Canva Sans Bold"/>
                <a:sym typeface="Canva Sans Bold"/>
              </a:rPr>
              <a:t>Vegetation_Gezira_Project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Freeform 2"/>
          <p:cNvSpPr/>
          <p:nvPr/>
        </p:nvSpPr>
        <p:spPr>
          <a:xfrm>
            <a:off x="0" y="3076142"/>
            <a:ext cx="18288000" cy="7210858"/>
          </a:xfrm>
          <a:custGeom>
            <a:avLst/>
            <a:gdLst/>
            <a:ahLst/>
            <a:cxnLst/>
            <a:rect l="l" t="t" r="r" b="b"/>
            <a:pathLst>
              <a:path w="18288000" h="7210858">
                <a:moveTo>
                  <a:pt x="0" y="0"/>
                </a:moveTo>
                <a:lnTo>
                  <a:pt x="18288000" y="0"/>
                </a:lnTo>
                <a:lnTo>
                  <a:pt x="18288000" y="7210858"/>
                </a:lnTo>
                <a:lnTo>
                  <a:pt x="0" y="7210858"/>
                </a:lnTo>
                <a:lnTo>
                  <a:pt x="0" y="0"/>
                </a:lnTo>
                <a:close/>
              </a:path>
            </a:pathLst>
          </a:custGeom>
          <a:blipFill>
            <a:blip r:embed="rId2"/>
            <a:stretch>
              <a:fillRect t="-1764"/>
            </a:stretch>
          </a:blipFill>
        </p:spPr>
        <p:txBody>
          <a:bodyPr/>
          <a:lstStyle/>
          <a:p>
            <a:endParaRPr lang="en-GB"/>
          </a:p>
        </p:txBody>
      </p:sp>
      <p:sp>
        <p:nvSpPr>
          <p:cNvPr id="3" name="TextBox 3"/>
          <p:cNvSpPr txBox="1"/>
          <p:nvPr/>
        </p:nvSpPr>
        <p:spPr>
          <a:xfrm>
            <a:off x="5497505" y="933450"/>
            <a:ext cx="6847781" cy="887095"/>
          </a:xfrm>
          <a:prstGeom prst="rect">
            <a:avLst/>
          </a:prstGeom>
        </p:spPr>
        <p:txBody>
          <a:bodyPr lIns="0" tIns="0" rIns="0" bIns="0" rtlCol="0" anchor="t">
            <a:spAutoFit/>
          </a:bodyPr>
          <a:lstStyle/>
          <a:p>
            <a:pPr algn="ctr">
              <a:lnSpc>
                <a:spcPts val="7279"/>
              </a:lnSpc>
              <a:spcBef>
                <a:spcPct val="0"/>
              </a:spcBef>
            </a:pPr>
            <a:r>
              <a:rPr lang="en-US" sz="5199" b="1">
                <a:solidFill>
                  <a:srgbClr val="ECEBE4"/>
                </a:solidFill>
                <a:latin typeface="Canva Sans Bold"/>
                <a:ea typeface="Canva Sans Bold"/>
                <a:cs typeface="Canva Sans Bold"/>
                <a:sym typeface="Canva Sans Bold"/>
              </a:rPr>
              <a:t>Sudan_Floods_Gezira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Freeform 2"/>
          <p:cNvSpPr/>
          <p:nvPr/>
        </p:nvSpPr>
        <p:spPr>
          <a:xfrm>
            <a:off x="0" y="2832051"/>
            <a:ext cx="18288000" cy="7454949"/>
          </a:xfrm>
          <a:custGeom>
            <a:avLst/>
            <a:gdLst/>
            <a:ahLst/>
            <a:cxnLst/>
            <a:rect l="l" t="t" r="r" b="b"/>
            <a:pathLst>
              <a:path w="18288000" h="7454949">
                <a:moveTo>
                  <a:pt x="0" y="0"/>
                </a:moveTo>
                <a:lnTo>
                  <a:pt x="18288000" y="0"/>
                </a:lnTo>
                <a:lnTo>
                  <a:pt x="18288000" y="7454949"/>
                </a:lnTo>
                <a:lnTo>
                  <a:pt x="0" y="7454949"/>
                </a:lnTo>
                <a:lnTo>
                  <a:pt x="0" y="0"/>
                </a:lnTo>
                <a:close/>
              </a:path>
            </a:pathLst>
          </a:custGeom>
          <a:blipFill>
            <a:blip r:embed="rId2"/>
            <a:stretch>
              <a:fillRect l="-796" r="-796"/>
            </a:stretch>
          </a:blipFill>
        </p:spPr>
        <p:txBody>
          <a:bodyPr/>
          <a:lstStyle/>
          <a:p>
            <a:endParaRPr lang="en-GB"/>
          </a:p>
        </p:txBody>
      </p:sp>
      <p:sp>
        <p:nvSpPr>
          <p:cNvPr id="3" name="TextBox 3"/>
          <p:cNvSpPr txBox="1"/>
          <p:nvPr/>
        </p:nvSpPr>
        <p:spPr>
          <a:xfrm>
            <a:off x="4178052" y="598805"/>
            <a:ext cx="11214348" cy="887095"/>
          </a:xfrm>
          <a:prstGeom prst="rect">
            <a:avLst/>
          </a:prstGeom>
        </p:spPr>
        <p:txBody>
          <a:bodyPr wrap="square" lIns="0" tIns="0" rIns="0" bIns="0" rtlCol="0" anchor="t">
            <a:spAutoFit/>
          </a:bodyPr>
          <a:lstStyle/>
          <a:p>
            <a:pPr algn="ctr">
              <a:lnSpc>
                <a:spcPts val="7279"/>
              </a:lnSpc>
              <a:spcBef>
                <a:spcPct val="0"/>
              </a:spcBef>
            </a:pPr>
            <a:r>
              <a:rPr lang="en-US" sz="5199" b="1" dirty="0" err="1">
                <a:solidFill>
                  <a:srgbClr val="ECEBE4"/>
                </a:solidFill>
                <a:latin typeface="Canva Sans Bold"/>
                <a:ea typeface="Canva Sans Bold"/>
                <a:cs typeface="Canva Sans Bold"/>
                <a:sym typeface="Canva Sans Bold"/>
              </a:rPr>
              <a:t>sdn_Gezira_irrigation_schemes</a:t>
            </a:r>
            <a:endParaRPr lang="en-US" sz="5199" b="1" dirty="0">
              <a:solidFill>
                <a:srgbClr val="ECEBE4"/>
              </a:solidFill>
              <a:latin typeface="Canva Sans Bold"/>
              <a:ea typeface="Canva Sans Bold"/>
              <a:cs typeface="Canva Sans Bold"/>
              <a:sym typeface="Canva San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1028700" y="933450"/>
            <a:ext cx="4804569" cy="887095"/>
          </a:xfrm>
          <a:prstGeom prst="rect">
            <a:avLst/>
          </a:prstGeom>
        </p:spPr>
        <p:txBody>
          <a:bodyPr lIns="0" tIns="0" rIns="0" bIns="0" rtlCol="0" anchor="t">
            <a:spAutoFit/>
          </a:bodyPr>
          <a:lstStyle/>
          <a:p>
            <a:pPr algn="ctr">
              <a:lnSpc>
                <a:spcPts val="7279"/>
              </a:lnSpc>
            </a:pPr>
            <a:r>
              <a:rPr lang="en-US" sz="5199" b="1">
                <a:solidFill>
                  <a:srgbClr val="ECEBE4"/>
                </a:solidFill>
                <a:latin typeface="Canva Sans Bold"/>
                <a:ea typeface="Canva Sans Bold"/>
                <a:cs typeface="Canva Sans Bold"/>
                <a:sym typeface="Canva Sans Bold"/>
              </a:rPr>
              <a:t>5G Technology</a:t>
            </a:r>
          </a:p>
        </p:txBody>
      </p:sp>
      <p:sp>
        <p:nvSpPr>
          <p:cNvPr id="3" name="TextBox 3"/>
          <p:cNvSpPr txBox="1"/>
          <p:nvPr/>
        </p:nvSpPr>
        <p:spPr>
          <a:xfrm>
            <a:off x="286205" y="1976755"/>
            <a:ext cx="18478804" cy="7281545"/>
          </a:xfrm>
          <a:prstGeom prst="rect">
            <a:avLst/>
          </a:prstGeom>
        </p:spPr>
        <p:txBody>
          <a:bodyPr lIns="0" tIns="0" rIns="0" bIns="0" rtlCol="0" anchor="t">
            <a:spAutoFit/>
          </a:bodyPr>
          <a:lstStyle/>
          <a:p>
            <a:pPr algn="l">
              <a:lnSpc>
                <a:spcPts val="4480"/>
              </a:lnSpc>
            </a:pPr>
            <a:endParaRPr/>
          </a:p>
          <a:p>
            <a:pPr algn="l">
              <a:lnSpc>
                <a:spcPts val="4480"/>
              </a:lnSpc>
            </a:pPr>
            <a:r>
              <a:rPr lang="en-US" sz="3200" b="1">
                <a:solidFill>
                  <a:srgbClr val="ECEBE4"/>
                </a:solidFill>
                <a:latin typeface="Canva Sans Bold"/>
                <a:ea typeface="Canva Sans Bold"/>
                <a:cs typeface="Canva Sans Bold"/>
                <a:sym typeface="Canva Sans Bold"/>
              </a:rPr>
              <a:t>High-Speed Communication: </a:t>
            </a:r>
            <a:r>
              <a:rPr lang="en-US" sz="3200">
                <a:solidFill>
                  <a:srgbClr val="ECEBE4"/>
                </a:solidFill>
                <a:latin typeface="Canva Sans"/>
                <a:ea typeface="Canva Sans"/>
                <a:cs typeface="Canva Sans"/>
                <a:sym typeface="Canva Sans"/>
              </a:rPr>
              <a:t>5G enables high-speed, low-latency communication between HAPS, drones, AI systems, and ground stations.</a:t>
            </a:r>
          </a:p>
          <a:p>
            <a:pPr algn="l">
              <a:lnSpc>
                <a:spcPts val="4480"/>
              </a:lnSpc>
            </a:pPr>
            <a:r>
              <a:rPr lang="en-US" sz="3200" b="1">
                <a:solidFill>
                  <a:srgbClr val="ECEBE4"/>
                </a:solidFill>
                <a:latin typeface="Canva Sans Bold"/>
                <a:ea typeface="Canva Sans Bold"/>
                <a:cs typeface="Canva Sans Bold"/>
                <a:sym typeface="Canva Sans Bold"/>
              </a:rPr>
              <a:t>Immediate Insights:</a:t>
            </a:r>
            <a:r>
              <a:rPr lang="en-US" sz="3200">
                <a:solidFill>
                  <a:srgbClr val="ECEBE4"/>
                </a:solidFill>
                <a:latin typeface="Canva Sans"/>
                <a:ea typeface="Canva Sans"/>
                <a:cs typeface="Canva Sans"/>
                <a:sym typeface="Canva Sans"/>
              </a:rPr>
              <a:t> Essential for real-time data transmission in remote farming areas, providing immediate insights for better decision-making.</a:t>
            </a:r>
          </a:p>
          <a:p>
            <a:pPr algn="l">
              <a:lnSpc>
                <a:spcPts val="4480"/>
              </a:lnSpc>
            </a:pPr>
            <a:r>
              <a:rPr lang="en-US" sz="3200" b="1">
                <a:solidFill>
                  <a:srgbClr val="ECEBE4"/>
                </a:solidFill>
                <a:latin typeface="Canva Sans Bold"/>
                <a:ea typeface="Canva Sans Bold"/>
                <a:cs typeface="Canva Sans Bold"/>
                <a:sym typeface="Canva Sans Bold"/>
              </a:rPr>
              <a:t>Real-Time Control: </a:t>
            </a:r>
            <a:r>
              <a:rPr lang="en-US" sz="3200">
                <a:solidFill>
                  <a:srgbClr val="ECEBE4"/>
                </a:solidFill>
                <a:latin typeface="Canva Sans"/>
                <a:ea typeface="Canva Sans"/>
                <a:cs typeface="Canva Sans"/>
                <a:sym typeface="Canva Sans"/>
              </a:rPr>
              <a:t>Supports real-time control of drones and seamless integration of data into platforms like ArcGIS.</a:t>
            </a:r>
          </a:p>
          <a:p>
            <a:pPr algn="l">
              <a:lnSpc>
                <a:spcPts val="4480"/>
              </a:lnSpc>
            </a:pPr>
            <a:r>
              <a:rPr lang="en-US" sz="3200" b="1">
                <a:solidFill>
                  <a:srgbClr val="ECEBE4"/>
                </a:solidFill>
                <a:latin typeface="Canva Sans Bold"/>
                <a:ea typeface="Canva Sans Bold"/>
                <a:cs typeface="Canva Sans Bold"/>
                <a:sym typeface="Canva Sans Bold"/>
              </a:rPr>
              <a:t>Enhanced Connectivity: </a:t>
            </a:r>
            <a:r>
              <a:rPr lang="en-US" sz="3200">
                <a:solidFill>
                  <a:srgbClr val="ECEBE4"/>
                </a:solidFill>
                <a:latin typeface="Canva Sans"/>
                <a:ea typeface="Canva Sans"/>
                <a:cs typeface="Canva Sans"/>
                <a:sym typeface="Canva Sans"/>
              </a:rPr>
              <a:t>5G’s high bandwidth and low latency are crucial for real-time data processing and decision-making in agriculture.</a:t>
            </a:r>
          </a:p>
          <a:p>
            <a:pPr algn="l">
              <a:lnSpc>
                <a:spcPts val="4480"/>
              </a:lnSpc>
            </a:pPr>
            <a:r>
              <a:rPr lang="en-US" sz="3200" b="1">
                <a:solidFill>
                  <a:srgbClr val="ECEBE4"/>
                </a:solidFill>
                <a:latin typeface="Canva Sans Bold"/>
                <a:ea typeface="Canva Sans Bold"/>
                <a:cs typeface="Canva Sans Bold"/>
                <a:sym typeface="Canva Sans Bold"/>
              </a:rPr>
              <a:t>IoT Integration: </a:t>
            </a:r>
            <a:r>
              <a:rPr lang="en-US" sz="3200">
                <a:solidFill>
                  <a:srgbClr val="ECEBE4"/>
                </a:solidFill>
                <a:latin typeface="Canva Sans"/>
                <a:ea typeface="Canva Sans"/>
                <a:cs typeface="Canva Sans"/>
                <a:sym typeface="Canva Sans"/>
              </a:rPr>
              <a:t>5G supports a vast number of IoT devices, enabling comprehensive monitoring and automation of farming operations.</a:t>
            </a:r>
          </a:p>
          <a:p>
            <a:pPr algn="l">
              <a:lnSpc>
                <a:spcPts val="4480"/>
              </a:lnSpc>
            </a:pPr>
            <a:r>
              <a:rPr lang="en-US" sz="3200" b="1">
                <a:solidFill>
                  <a:srgbClr val="ECEBE4"/>
                </a:solidFill>
                <a:latin typeface="Canva Sans Bold"/>
                <a:ea typeface="Canva Sans Bold"/>
                <a:cs typeface="Canva Sans Bold"/>
                <a:sym typeface="Canva Sans Bold"/>
              </a:rPr>
              <a:t>Remote Sensing:</a:t>
            </a:r>
            <a:r>
              <a:rPr lang="en-US" sz="3200">
                <a:solidFill>
                  <a:srgbClr val="ECEBE4"/>
                </a:solidFill>
                <a:latin typeface="Canva Sans"/>
                <a:ea typeface="Canva Sans"/>
                <a:cs typeface="Canva Sans"/>
                <a:sym typeface="Canva Sans"/>
              </a:rPr>
              <a:t> Facilitates advanced remote sensing capabilities, allowing for precise monitoring of crop health, soil conditions, and environmental factors.</a:t>
            </a:r>
          </a:p>
        </p:txBody>
      </p:sp>
      <p:sp>
        <p:nvSpPr>
          <p:cNvPr id="4" name="Freeform 4"/>
          <p:cNvSpPr/>
          <p:nvPr/>
        </p:nvSpPr>
        <p:spPr>
          <a:xfrm>
            <a:off x="14578039" y="0"/>
            <a:ext cx="3709961" cy="2365772"/>
          </a:xfrm>
          <a:custGeom>
            <a:avLst/>
            <a:gdLst/>
            <a:ahLst/>
            <a:cxnLst/>
            <a:rect l="l" t="t" r="r" b="b"/>
            <a:pathLst>
              <a:path w="3709961" h="2365772">
                <a:moveTo>
                  <a:pt x="0" y="0"/>
                </a:moveTo>
                <a:lnTo>
                  <a:pt x="3709961" y="0"/>
                </a:lnTo>
                <a:lnTo>
                  <a:pt x="3709961" y="2365772"/>
                </a:lnTo>
                <a:lnTo>
                  <a:pt x="0" y="2365772"/>
                </a:lnTo>
                <a:lnTo>
                  <a:pt x="0" y="0"/>
                </a:lnTo>
                <a:close/>
              </a:path>
            </a:pathLst>
          </a:custGeom>
          <a:blipFill>
            <a:blip r:embed="rId2"/>
            <a:stretch>
              <a:fillRect/>
            </a:stretch>
          </a:blipFill>
        </p:spPr>
        <p:txBody>
          <a:bodyPr/>
          <a:lstStyle/>
          <a:p>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1028700" y="544513"/>
            <a:ext cx="5696446" cy="863600"/>
          </a:xfrm>
          <a:prstGeom prst="rect">
            <a:avLst/>
          </a:prstGeom>
        </p:spPr>
        <p:txBody>
          <a:bodyPr lIns="0" tIns="0" rIns="0" bIns="0" rtlCol="0" anchor="t">
            <a:spAutoFit/>
          </a:bodyPr>
          <a:lstStyle/>
          <a:p>
            <a:pPr algn="ctr">
              <a:lnSpc>
                <a:spcPts val="7000"/>
              </a:lnSpc>
            </a:pPr>
            <a:r>
              <a:rPr lang="en-US" sz="5000" b="1">
                <a:solidFill>
                  <a:srgbClr val="ECEBE4"/>
                </a:solidFill>
                <a:latin typeface="Canva Sans Bold"/>
                <a:ea typeface="Canva Sans Bold"/>
                <a:cs typeface="Canva Sans Bold"/>
                <a:sym typeface="Canva Sans Bold"/>
              </a:rPr>
              <a:t>Smart Agriculture:</a:t>
            </a:r>
          </a:p>
        </p:txBody>
      </p:sp>
      <p:sp>
        <p:nvSpPr>
          <p:cNvPr id="3" name="TextBox 3"/>
          <p:cNvSpPr txBox="1"/>
          <p:nvPr/>
        </p:nvSpPr>
        <p:spPr>
          <a:xfrm>
            <a:off x="0" y="2343150"/>
            <a:ext cx="18288000" cy="6915150"/>
          </a:xfrm>
          <a:prstGeom prst="rect">
            <a:avLst/>
          </a:prstGeom>
        </p:spPr>
        <p:txBody>
          <a:bodyPr lIns="0" tIns="0" rIns="0" bIns="0" rtlCol="0" anchor="t">
            <a:spAutoFit/>
          </a:bodyPr>
          <a:lstStyle/>
          <a:p>
            <a:pPr marL="647700" lvl="1" indent="-323850" algn="l">
              <a:lnSpc>
                <a:spcPts val="4200"/>
              </a:lnSpc>
              <a:buFont typeface="Arial"/>
              <a:buChar char="•"/>
            </a:pPr>
            <a:r>
              <a:rPr lang="en-US" sz="3000" dirty="0">
                <a:solidFill>
                  <a:srgbClr val="ECEBE4"/>
                </a:solidFill>
                <a:latin typeface="Canva Sans"/>
                <a:ea typeface="Canva Sans"/>
                <a:cs typeface="Canva Sans"/>
                <a:sym typeface="Canva Sans"/>
              </a:rPr>
              <a:t>Sudan’s agriculture sector is the backbone of its economy, providing livelihoods for millions and contributing significantly to food security and exports.</a:t>
            </a:r>
          </a:p>
          <a:p>
            <a:pPr marL="647700" lvl="1" indent="-323850" algn="l">
              <a:lnSpc>
                <a:spcPts val="4200"/>
              </a:lnSpc>
              <a:buFont typeface="Arial"/>
              <a:buChar char="•"/>
            </a:pPr>
            <a:r>
              <a:rPr lang="en-US" sz="3000" dirty="0">
                <a:solidFill>
                  <a:srgbClr val="ECEBE4"/>
                </a:solidFill>
                <a:latin typeface="Canva Sans"/>
                <a:ea typeface="Canva Sans"/>
                <a:cs typeface="Canva Sans"/>
                <a:sym typeface="Canva Sans"/>
              </a:rPr>
              <a:t>However, the sector faces major challenges, including:</a:t>
            </a:r>
          </a:p>
          <a:p>
            <a:pPr marL="1295400" lvl="2" indent="-431800" algn="l">
              <a:lnSpc>
                <a:spcPts val="4200"/>
              </a:lnSpc>
              <a:buFont typeface="Arial"/>
              <a:buChar char="⚬"/>
            </a:pPr>
            <a:r>
              <a:rPr lang="en-US" sz="3000" b="1" dirty="0">
                <a:solidFill>
                  <a:srgbClr val="ECEBE4"/>
                </a:solidFill>
                <a:latin typeface="Canva Sans"/>
                <a:ea typeface="Canva Sans"/>
                <a:cs typeface="Canva Sans"/>
                <a:sym typeface="Canva Sans"/>
              </a:rPr>
              <a:t>Climate Change: </a:t>
            </a:r>
            <a:r>
              <a:rPr lang="en-US" sz="3000" dirty="0">
                <a:solidFill>
                  <a:srgbClr val="ECEBE4"/>
                </a:solidFill>
                <a:latin typeface="Canva Sans"/>
                <a:ea typeface="Canva Sans"/>
                <a:cs typeface="Canva Sans"/>
                <a:sym typeface="Canva Sans"/>
              </a:rPr>
              <a:t>Unpredictable rainfall, desertification, and frequent droughts reduce productivity.</a:t>
            </a:r>
          </a:p>
          <a:p>
            <a:pPr marL="1295400" lvl="2" indent="-431800" algn="l">
              <a:lnSpc>
                <a:spcPts val="4200"/>
              </a:lnSpc>
              <a:buFont typeface="Arial"/>
              <a:buChar char="⚬"/>
            </a:pPr>
            <a:r>
              <a:rPr lang="en-US" sz="3000" b="1" dirty="0">
                <a:solidFill>
                  <a:srgbClr val="ECEBE4"/>
                </a:solidFill>
                <a:latin typeface="Canva Sans"/>
                <a:ea typeface="Canva Sans"/>
                <a:cs typeface="Canva Sans"/>
                <a:sym typeface="Canva Sans"/>
              </a:rPr>
              <a:t>Water Scarcity: </a:t>
            </a:r>
            <a:r>
              <a:rPr lang="en-US" sz="3000" dirty="0">
                <a:solidFill>
                  <a:srgbClr val="ECEBE4"/>
                </a:solidFill>
                <a:latin typeface="Canva Sans"/>
                <a:ea typeface="Canva Sans"/>
                <a:cs typeface="Canva Sans"/>
                <a:sym typeface="Canva Sans"/>
              </a:rPr>
              <a:t>Limited access to irrigation and inefficient water management in large agricultural zones.</a:t>
            </a:r>
          </a:p>
          <a:p>
            <a:pPr marL="1295400" lvl="2" indent="-431800" algn="l">
              <a:lnSpc>
                <a:spcPts val="4200"/>
              </a:lnSpc>
              <a:buFont typeface="Arial"/>
              <a:buChar char="⚬"/>
            </a:pPr>
            <a:r>
              <a:rPr lang="en-US" sz="3000" b="1" dirty="0">
                <a:solidFill>
                  <a:srgbClr val="ECEBE4"/>
                </a:solidFill>
                <a:latin typeface="Canva Sans"/>
                <a:ea typeface="Canva Sans"/>
                <a:cs typeface="Canva Sans"/>
                <a:sym typeface="Canva Sans"/>
              </a:rPr>
              <a:t>Limited Resources: </a:t>
            </a:r>
            <a:r>
              <a:rPr lang="en-US" sz="3000" dirty="0">
                <a:solidFill>
                  <a:srgbClr val="ECEBE4"/>
                </a:solidFill>
                <a:latin typeface="Canva Sans"/>
                <a:ea typeface="Canva Sans"/>
                <a:cs typeface="Canva Sans"/>
                <a:sym typeface="Canva Sans"/>
              </a:rPr>
              <a:t>Lack of modern technology and precision farming practices lead to low yields.</a:t>
            </a:r>
          </a:p>
          <a:p>
            <a:pPr marL="647700" lvl="1" indent="-323850" algn="l">
              <a:lnSpc>
                <a:spcPts val="4200"/>
              </a:lnSpc>
              <a:buFont typeface="Arial"/>
              <a:buChar char="•"/>
            </a:pPr>
            <a:r>
              <a:rPr lang="en-US" sz="3000" dirty="0">
                <a:solidFill>
                  <a:srgbClr val="ECEBE4"/>
                </a:solidFill>
                <a:latin typeface="Canva Sans"/>
                <a:ea typeface="Canva Sans"/>
                <a:cs typeface="Canva Sans"/>
                <a:sym typeface="Canva Sans"/>
              </a:rPr>
              <a:t>To overcome these challenges, </a:t>
            </a:r>
            <a:r>
              <a:rPr lang="en-US" sz="3000" b="1" dirty="0">
                <a:solidFill>
                  <a:srgbClr val="ECEBE4"/>
                </a:solidFill>
                <a:latin typeface="Canva Sans Bold"/>
                <a:ea typeface="Canva Sans Bold"/>
                <a:cs typeface="Canva Sans Bold"/>
                <a:sym typeface="Canva Sans Bold"/>
              </a:rPr>
              <a:t>Smart Agriculture—powered by space-based technologies, AI, and geospatial systems</a:t>
            </a:r>
            <a:r>
              <a:rPr lang="en-US" sz="3000" dirty="0">
                <a:solidFill>
                  <a:srgbClr val="ECEBE4"/>
                </a:solidFill>
                <a:latin typeface="Canva Sans"/>
                <a:ea typeface="Canva Sans"/>
                <a:cs typeface="Canva Sans"/>
                <a:sym typeface="Canva Sans"/>
              </a:rPr>
              <a:t>—presents a revolutionary opportunity to enhance efficiency, increase crop yields, and build climate resilience.</a:t>
            </a:r>
          </a:p>
          <a:p>
            <a:pPr algn="l">
              <a:lnSpc>
                <a:spcPts val="4200"/>
              </a:lnSpc>
            </a:pPr>
            <a:endParaRPr lang="en-US" sz="3000" dirty="0">
              <a:solidFill>
                <a:srgbClr val="ECEBE4"/>
              </a:solidFill>
              <a:latin typeface="Canva Sans"/>
              <a:ea typeface="Canva Sans"/>
              <a:cs typeface="Canva Sans"/>
              <a:sym typeface="Canv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Freeform 2"/>
          <p:cNvSpPr/>
          <p:nvPr/>
        </p:nvSpPr>
        <p:spPr>
          <a:xfrm>
            <a:off x="14398850" y="0"/>
            <a:ext cx="3889150" cy="10287000"/>
          </a:xfrm>
          <a:custGeom>
            <a:avLst/>
            <a:gdLst/>
            <a:ahLst/>
            <a:cxnLst/>
            <a:rect l="l" t="t" r="r" b="b"/>
            <a:pathLst>
              <a:path w="3889150" h="10287000">
                <a:moveTo>
                  <a:pt x="0" y="0"/>
                </a:moveTo>
                <a:lnTo>
                  <a:pt x="3889150" y="0"/>
                </a:lnTo>
                <a:lnTo>
                  <a:pt x="3889150" y="10287000"/>
                </a:lnTo>
                <a:lnTo>
                  <a:pt x="0" y="10287000"/>
                </a:lnTo>
                <a:lnTo>
                  <a:pt x="0" y="0"/>
                </a:lnTo>
                <a:close/>
              </a:path>
            </a:pathLst>
          </a:custGeom>
          <a:blipFill>
            <a:blip r:embed="rId2"/>
            <a:stretch>
              <a:fillRect l="-2649" t="-730" r="-11445"/>
            </a:stretch>
          </a:blipFill>
        </p:spPr>
        <p:txBody>
          <a:bodyPr/>
          <a:lstStyle/>
          <a:p>
            <a:endParaRPr lang="en-GB"/>
          </a:p>
        </p:txBody>
      </p:sp>
      <p:sp>
        <p:nvSpPr>
          <p:cNvPr id="3" name="TextBox 3"/>
          <p:cNvSpPr txBox="1"/>
          <p:nvPr/>
        </p:nvSpPr>
        <p:spPr>
          <a:xfrm>
            <a:off x="237010" y="2650819"/>
            <a:ext cx="18288000" cy="6811739"/>
          </a:xfrm>
          <a:prstGeom prst="rect">
            <a:avLst/>
          </a:prstGeom>
        </p:spPr>
        <p:txBody>
          <a:bodyPr lIns="0" tIns="0" rIns="0" bIns="0" rtlCol="0" anchor="t">
            <a:spAutoFit/>
          </a:bodyPr>
          <a:lstStyle/>
          <a:p>
            <a:pPr algn="l">
              <a:lnSpc>
                <a:spcPts val="4194"/>
              </a:lnSpc>
            </a:pPr>
            <a:r>
              <a:rPr lang="en-US" sz="2996">
                <a:solidFill>
                  <a:srgbClr val="FFFFFF"/>
                </a:solidFill>
                <a:latin typeface="Canva Sans"/>
                <a:ea typeface="Canva Sans"/>
                <a:cs typeface="Canva Sans"/>
                <a:sym typeface="Canva Sans"/>
              </a:rPr>
              <a:t>Process Overview</a:t>
            </a:r>
            <a:r>
              <a:rPr lang="en-US" sz="2996" b="1">
                <a:solidFill>
                  <a:srgbClr val="FFFFFF"/>
                </a:solidFill>
                <a:latin typeface="Canva Sans Bold"/>
                <a:ea typeface="Canva Sans Bold"/>
                <a:cs typeface="Canva Sans Bold"/>
                <a:sym typeface="Canva Sans Bold"/>
              </a:rPr>
              <a:t>:</a:t>
            </a:r>
          </a:p>
          <a:p>
            <a:pPr marL="690081" lvl="1" indent="-345040" algn="l">
              <a:lnSpc>
                <a:spcPts val="4474"/>
              </a:lnSpc>
              <a:buAutoNum type="arabicPeriod"/>
            </a:pPr>
            <a:r>
              <a:rPr lang="en-US" sz="3196" b="1">
                <a:solidFill>
                  <a:srgbClr val="FFFFFF"/>
                </a:solidFill>
                <a:latin typeface="Canva Sans Bold"/>
                <a:ea typeface="Canva Sans Bold"/>
                <a:cs typeface="Canva Sans Bold"/>
                <a:sym typeface="Canva Sans Bold"/>
              </a:rPr>
              <a:t>Data Collection: </a:t>
            </a:r>
          </a:p>
          <a:p>
            <a:pPr marL="1293803" lvl="2" indent="-431268" algn="l">
              <a:lnSpc>
                <a:spcPts val="4194"/>
              </a:lnSpc>
              <a:buFont typeface="Arial"/>
              <a:buChar char="⚬"/>
            </a:pPr>
            <a:r>
              <a:rPr lang="en-US" sz="2996">
                <a:solidFill>
                  <a:srgbClr val="FFFFFF"/>
                </a:solidFill>
                <a:latin typeface="Canva Sans"/>
                <a:ea typeface="Canva Sans"/>
                <a:cs typeface="Canva Sans"/>
                <a:sym typeface="Canva Sans"/>
              </a:rPr>
              <a:t>HAPS and Drones: Collect wide-area and field-specific data.</a:t>
            </a:r>
          </a:p>
          <a:p>
            <a:pPr marL="646902" lvl="1" indent="-323451" algn="l">
              <a:lnSpc>
                <a:spcPts val="4194"/>
              </a:lnSpc>
              <a:buAutoNum type="arabicPeriod"/>
            </a:pPr>
            <a:r>
              <a:rPr lang="en-US" sz="2996" b="1">
                <a:solidFill>
                  <a:srgbClr val="FFFFFF"/>
                </a:solidFill>
                <a:latin typeface="Canva Sans Bold"/>
                <a:ea typeface="Canva Sans Bold"/>
                <a:cs typeface="Canva Sans Bold"/>
                <a:sym typeface="Canva Sans Bold"/>
              </a:rPr>
              <a:t>Data Processing:</a:t>
            </a:r>
          </a:p>
          <a:p>
            <a:pPr marL="1293803" lvl="2" indent="-431268" algn="l">
              <a:lnSpc>
                <a:spcPts val="4194"/>
              </a:lnSpc>
              <a:buFont typeface="Arial"/>
              <a:buChar char="⚬"/>
            </a:pPr>
            <a:r>
              <a:rPr lang="en-US" sz="2996">
                <a:solidFill>
                  <a:srgbClr val="FFFFFF"/>
                </a:solidFill>
                <a:latin typeface="Canva Sans"/>
                <a:ea typeface="Canva Sans"/>
                <a:cs typeface="Canva Sans"/>
                <a:sym typeface="Canva Sans"/>
              </a:rPr>
              <a:t>AI: Analyzes and integrates data into ArcGIS.</a:t>
            </a:r>
          </a:p>
          <a:p>
            <a:pPr marL="646902" lvl="1" indent="-323451" algn="l">
              <a:lnSpc>
                <a:spcPts val="4194"/>
              </a:lnSpc>
              <a:buAutoNum type="arabicPeriod"/>
            </a:pPr>
            <a:r>
              <a:rPr lang="en-US" sz="2996" b="1">
                <a:solidFill>
                  <a:srgbClr val="FFFFFF"/>
                </a:solidFill>
                <a:latin typeface="Canva Sans Bold"/>
                <a:ea typeface="Canva Sans Bold"/>
                <a:cs typeface="Canva Sans Bold"/>
                <a:sym typeface="Canva Sans Bold"/>
              </a:rPr>
              <a:t>Real-Time Action:</a:t>
            </a:r>
          </a:p>
          <a:p>
            <a:pPr marL="1293803" lvl="2" indent="-431268" algn="l">
              <a:lnSpc>
                <a:spcPts val="4194"/>
              </a:lnSpc>
              <a:buFont typeface="Arial"/>
              <a:buChar char="⚬"/>
            </a:pPr>
            <a:r>
              <a:rPr lang="en-US" sz="2996">
                <a:solidFill>
                  <a:srgbClr val="FFFFFF"/>
                </a:solidFill>
                <a:latin typeface="Canva Sans"/>
                <a:ea typeface="Canva Sans"/>
                <a:cs typeface="Canva Sans"/>
                <a:sym typeface="Canva Sans"/>
              </a:rPr>
              <a:t>5G: Enables fast data transfer and immediate actions.</a:t>
            </a:r>
          </a:p>
          <a:p>
            <a:pPr marL="646902" lvl="1" indent="-323451" algn="l">
              <a:lnSpc>
                <a:spcPts val="4194"/>
              </a:lnSpc>
              <a:buAutoNum type="arabicPeriod"/>
            </a:pPr>
            <a:r>
              <a:rPr lang="en-US" sz="2996" b="1">
                <a:solidFill>
                  <a:srgbClr val="FFFFFF"/>
                </a:solidFill>
                <a:latin typeface="Canva Sans Bold"/>
                <a:ea typeface="Canva Sans Bold"/>
                <a:cs typeface="Canva Sans Bold"/>
                <a:sym typeface="Canva Sans Bold"/>
              </a:rPr>
              <a:t>Visualization:</a:t>
            </a:r>
          </a:p>
          <a:p>
            <a:pPr marL="1293803" lvl="2" indent="-431268" algn="l">
              <a:lnSpc>
                <a:spcPts val="4194"/>
              </a:lnSpc>
              <a:buFont typeface="Arial"/>
              <a:buChar char="⚬"/>
            </a:pPr>
            <a:r>
              <a:rPr lang="en-US" sz="2996">
                <a:solidFill>
                  <a:srgbClr val="FFFFFF"/>
                </a:solidFill>
                <a:latin typeface="Canva Sans"/>
                <a:ea typeface="Canva Sans"/>
                <a:cs typeface="Canva Sans"/>
                <a:sym typeface="Canva Sans"/>
              </a:rPr>
              <a:t>ArcGIS: Creates visual maps for better decision-making.</a:t>
            </a:r>
          </a:p>
          <a:p>
            <a:pPr marL="646902" lvl="1" indent="-323451" algn="l">
              <a:lnSpc>
                <a:spcPts val="4194"/>
              </a:lnSpc>
              <a:buAutoNum type="arabicPeriod"/>
            </a:pPr>
            <a:r>
              <a:rPr lang="en-US" sz="2996" b="1">
                <a:solidFill>
                  <a:srgbClr val="FFFFFF"/>
                </a:solidFill>
                <a:latin typeface="Canva Sans Bold"/>
                <a:ea typeface="Canva Sans Bold"/>
                <a:cs typeface="Canva Sans Bold"/>
                <a:sym typeface="Canva Sans Bold"/>
              </a:rPr>
              <a:t>IoT Integration:</a:t>
            </a:r>
          </a:p>
          <a:p>
            <a:pPr marL="1293803" lvl="2" indent="-431268" algn="l">
              <a:lnSpc>
                <a:spcPts val="4194"/>
              </a:lnSpc>
              <a:buFont typeface="Arial"/>
              <a:buChar char="⚬"/>
            </a:pPr>
            <a:r>
              <a:rPr lang="en-US" sz="2996">
                <a:solidFill>
                  <a:srgbClr val="FFFFFF"/>
                </a:solidFill>
                <a:latin typeface="Canva Sans"/>
                <a:ea typeface="Canva Sans"/>
                <a:cs typeface="Canva Sans"/>
                <a:sym typeface="Canva Sans"/>
              </a:rPr>
              <a:t>IoT Devices: Continuously monitor and feed data into the system.</a:t>
            </a:r>
          </a:p>
          <a:p>
            <a:pPr algn="l">
              <a:lnSpc>
                <a:spcPts val="4194"/>
              </a:lnSpc>
            </a:pPr>
            <a:endParaRPr lang="en-US" sz="2996">
              <a:solidFill>
                <a:srgbClr val="FFFFFF"/>
              </a:solidFill>
              <a:latin typeface="Canva Sans"/>
              <a:ea typeface="Canva Sans"/>
              <a:cs typeface="Canva Sans"/>
              <a:sym typeface="Canva Sans"/>
            </a:endParaRPr>
          </a:p>
          <a:p>
            <a:pPr algn="ctr">
              <a:lnSpc>
                <a:spcPts val="4054"/>
              </a:lnSpc>
            </a:pPr>
            <a:endParaRPr lang="en-US" sz="2996">
              <a:solidFill>
                <a:srgbClr val="FFFFFF"/>
              </a:solidFill>
              <a:latin typeface="Canva Sans"/>
              <a:ea typeface="Canva Sans"/>
              <a:cs typeface="Canva Sans"/>
              <a:sym typeface="Canva Sans"/>
            </a:endParaRPr>
          </a:p>
        </p:txBody>
      </p:sp>
      <p:sp>
        <p:nvSpPr>
          <p:cNvPr id="4" name="TextBox 4"/>
          <p:cNvSpPr txBox="1"/>
          <p:nvPr/>
        </p:nvSpPr>
        <p:spPr>
          <a:xfrm>
            <a:off x="490765" y="537527"/>
            <a:ext cx="12854385"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How These Technologies Work Together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433435" y="2197830"/>
            <a:ext cx="18288000" cy="4180840"/>
          </a:xfrm>
          <a:prstGeom prst="rect">
            <a:avLst/>
          </a:prstGeom>
        </p:spPr>
        <p:txBody>
          <a:bodyPr lIns="0" tIns="0" rIns="0" bIns="0" rtlCol="0" anchor="t">
            <a:spAutoFit/>
          </a:bodyPr>
          <a:lstStyle/>
          <a:p>
            <a:pPr marL="1468119" lvl="2" indent="-489373" algn="just">
              <a:lnSpc>
                <a:spcPts val="4759"/>
              </a:lnSpc>
              <a:buFont typeface="Arial"/>
              <a:buChar char="⚬"/>
            </a:pPr>
            <a:r>
              <a:rPr lang="en-US" sz="3399">
                <a:solidFill>
                  <a:srgbClr val="FFFFFF"/>
                </a:solidFill>
                <a:latin typeface="Canva Sans"/>
                <a:ea typeface="Canva Sans"/>
                <a:cs typeface="Canva Sans"/>
                <a:sym typeface="Canva Sans"/>
              </a:rPr>
              <a:t>Example: In Gezira, HAPS and drones can monitor irrigation systems, while ArcGIS tracks field conditions over time.</a:t>
            </a:r>
          </a:p>
          <a:p>
            <a:pPr marL="1468119" lvl="2" indent="-489373" algn="just">
              <a:lnSpc>
                <a:spcPts val="4759"/>
              </a:lnSpc>
              <a:buFont typeface="Arial"/>
              <a:buChar char="⚬"/>
            </a:pPr>
            <a:r>
              <a:rPr lang="en-US" sz="3399">
                <a:solidFill>
                  <a:srgbClr val="FFFFFF"/>
                </a:solidFill>
                <a:latin typeface="Canva Sans"/>
                <a:ea typeface="Canva Sans"/>
                <a:cs typeface="Canva Sans"/>
                <a:sym typeface="Canva Sans"/>
              </a:rPr>
              <a:t>AI-driven insights can predict and mitigate crop diseases, while geospatial tools ensure efficient resource distribution.</a:t>
            </a:r>
          </a:p>
          <a:p>
            <a:pPr marL="1468119" lvl="2" indent="-489373" algn="just">
              <a:lnSpc>
                <a:spcPts val="4759"/>
              </a:lnSpc>
              <a:buFont typeface="Arial"/>
              <a:buChar char="⚬"/>
            </a:pPr>
            <a:r>
              <a:rPr lang="en-US" sz="3399">
                <a:solidFill>
                  <a:srgbClr val="FFFFFF"/>
                </a:solidFill>
                <a:latin typeface="Canva Sans"/>
                <a:ea typeface="Canva Sans"/>
                <a:cs typeface="Canva Sans"/>
                <a:sym typeface="Canva Sans"/>
              </a:rPr>
              <a:t>Improved irrigation and pest control can lead to increased yields and reduce water wastage in key agricultural areas.</a:t>
            </a:r>
          </a:p>
          <a:p>
            <a:pPr algn="just">
              <a:lnSpc>
                <a:spcPts val="4759"/>
              </a:lnSpc>
            </a:pPr>
            <a:endParaRPr lang="en-US" sz="3399">
              <a:solidFill>
                <a:srgbClr val="FFFFFF"/>
              </a:solidFill>
              <a:latin typeface="Canva Sans"/>
              <a:ea typeface="Canva Sans"/>
              <a:cs typeface="Canva Sans"/>
              <a:sym typeface="Canva Sans"/>
            </a:endParaRPr>
          </a:p>
        </p:txBody>
      </p:sp>
      <p:sp>
        <p:nvSpPr>
          <p:cNvPr id="3" name="TextBox 3"/>
          <p:cNvSpPr txBox="1"/>
          <p:nvPr/>
        </p:nvSpPr>
        <p:spPr>
          <a:xfrm>
            <a:off x="-5515716" y="537527"/>
            <a:ext cx="16825865"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Case Study: </a:t>
            </a:r>
          </a:p>
        </p:txBody>
      </p:sp>
      <p:sp>
        <p:nvSpPr>
          <p:cNvPr id="4" name="Freeform 4"/>
          <p:cNvSpPr/>
          <p:nvPr/>
        </p:nvSpPr>
        <p:spPr>
          <a:xfrm>
            <a:off x="0" y="6617970"/>
            <a:ext cx="9144000" cy="3669030"/>
          </a:xfrm>
          <a:custGeom>
            <a:avLst/>
            <a:gdLst/>
            <a:ahLst/>
            <a:cxnLst/>
            <a:rect l="l" t="t" r="r" b="b"/>
            <a:pathLst>
              <a:path w="9144000" h="3669030">
                <a:moveTo>
                  <a:pt x="0" y="0"/>
                </a:moveTo>
                <a:lnTo>
                  <a:pt x="9144000" y="0"/>
                </a:lnTo>
                <a:lnTo>
                  <a:pt x="9144000" y="3669030"/>
                </a:lnTo>
                <a:lnTo>
                  <a:pt x="0" y="3669030"/>
                </a:lnTo>
                <a:lnTo>
                  <a:pt x="0" y="0"/>
                </a:lnTo>
                <a:close/>
              </a:path>
            </a:pathLst>
          </a:custGeom>
          <a:blipFill>
            <a:blip r:embed="rId2"/>
            <a:stretch>
              <a:fillRect l="-2729" t="-2729"/>
            </a:stretch>
          </a:blipFill>
        </p:spPr>
        <p:txBody>
          <a:bodyPr/>
          <a:lstStyle/>
          <a:p>
            <a:endParaRPr lang="en-GB"/>
          </a:p>
        </p:txBody>
      </p:sp>
      <p:sp>
        <p:nvSpPr>
          <p:cNvPr id="5" name="Freeform 5"/>
          <p:cNvSpPr/>
          <p:nvPr/>
        </p:nvSpPr>
        <p:spPr>
          <a:xfrm>
            <a:off x="9144000" y="6617970"/>
            <a:ext cx="9144000" cy="3669030"/>
          </a:xfrm>
          <a:custGeom>
            <a:avLst/>
            <a:gdLst/>
            <a:ahLst/>
            <a:cxnLst/>
            <a:rect l="l" t="t" r="r" b="b"/>
            <a:pathLst>
              <a:path w="9144000" h="3669030">
                <a:moveTo>
                  <a:pt x="0" y="0"/>
                </a:moveTo>
                <a:lnTo>
                  <a:pt x="9144000" y="0"/>
                </a:lnTo>
                <a:lnTo>
                  <a:pt x="9144000" y="3669030"/>
                </a:lnTo>
                <a:lnTo>
                  <a:pt x="0" y="3669030"/>
                </a:lnTo>
                <a:lnTo>
                  <a:pt x="0" y="0"/>
                </a:lnTo>
                <a:close/>
              </a:path>
            </a:pathLst>
          </a:custGeom>
          <a:blipFill>
            <a:blip r:embed="rId3"/>
            <a:stretch>
              <a:fillRect/>
            </a:stretch>
          </a:blipFill>
        </p:spPr>
        <p:txBody>
          <a:bodyPr/>
          <a:lstStyle/>
          <a:p>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Freeform 2"/>
          <p:cNvSpPr/>
          <p:nvPr/>
        </p:nvSpPr>
        <p:spPr>
          <a:xfrm>
            <a:off x="0" y="3076142"/>
            <a:ext cx="18288000" cy="7210858"/>
          </a:xfrm>
          <a:custGeom>
            <a:avLst/>
            <a:gdLst/>
            <a:ahLst/>
            <a:cxnLst/>
            <a:rect l="l" t="t" r="r" b="b"/>
            <a:pathLst>
              <a:path w="18288000" h="7210858">
                <a:moveTo>
                  <a:pt x="0" y="0"/>
                </a:moveTo>
                <a:lnTo>
                  <a:pt x="18288000" y="0"/>
                </a:lnTo>
                <a:lnTo>
                  <a:pt x="18288000" y="7210858"/>
                </a:lnTo>
                <a:lnTo>
                  <a:pt x="0" y="7210858"/>
                </a:lnTo>
                <a:lnTo>
                  <a:pt x="0" y="0"/>
                </a:lnTo>
                <a:close/>
              </a:path>
            </a:pathLst>
          </a:custGeom>
          <a:blipFill>
            <a:blip r:embed="rId2"/>
            <a:stretch>
              <a:fillRect t="-1764"/>
            </a:stretch>
          </a:blipFill>
        </p:spPr>
        <p:txBody>
          <a:bodyPr/>
          <a:lstStyle/>
          <a:p>
            <a:endParaRPr lang="en-GB"/>
          </a:p>
        </p:txBody>
      </p:sp>
      <p:sp>
        <p:nvSpPr>
          <p:cNvPr id="3" name="TextBox 3"/>
          <p:cNvSpPr txBox="1"/>
          <p:nvPr/>
        </p:nvSpPr>
        <p:spPr>
          <a:xfrm>
            <a:off x="5497505" y="933450"/>
            <a:ext cx="6847781" cy="887095"/>
          </a:xfrm>
          <a:prstGeom prst="rect">
            <a:avLst/>
          </a:prstGeom>
        </p:spPr>
        <p:txBody>
          <a:bodyPr lIns="0" tIns="0" rIns="0" bIns="0" rtlCol="0" anchor="t">
            <a:spAutoFit/>
          </a:bodyPr>
          <a:lstStyle/>
          <a:p>
            <a:pPr algn="ctr">
              <a:lnSpc>
                <a:spcPts val="7279"/>
              </a:lnSpc>
              <a:spcBef>
                <a:spcPct val="0"/>
              </a:spcBef>
            </a:pPr>
            <a:r>
              <a:rPr lang="en-US" sz="5199" b="1">
                <a:solidFill>
                  <a:srgbClr val="ECEBE4"/>
                </a:solidFill>
                <a:latin typeface="Canva Sans Bold"/>
                <a:ea typeface="Canva Sans Bold"/>
                <a:cs typeface="Canva Sans Bold"/>
                <a:sym typeface="Canva Sans Bold"/>
              </a:rPr>
              <a:t>Sudan_Floods_Gezira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Freeform 2"/>
          <p:cNvSpPr/>
          <p:nvPr/>
        </p:nvSpPr>
        <p:spPr>
          <a:xfrm>
            <a:off x="0" y="2861273"/>
            <a:ext cx="18288000" cy="7425727"/>
          </a:xfrm>
          <a:custGeom>
            <a:avLst/>
            <a:gdLst/>
            <a:ahLst/>
            <a:cxnLst/>
            <a:rect l="l" t="t" r="r" b="b"/>
            <a:pathLst>
              <a:path w="18288000" h="7425727">
                <a:moveTo>
                  <a:pt x="0" y="0"/>
                </a:moveTo>
                <a:lnTo>
                  <a:pt x="18288000" y="0"/>
                </a:lnTo>
                <a:lnTo>
                  <a:pt x="18288000" y="7425727"/>
                </a:lnTo>
                <a:lnTo>
                  <a:pt x="0" y="7425727"/>
                </a:lnTo>
                <a:lnTo>
                  <a:pt x="0" y="0"/>
                </a:lnTo>
                <a:close/>
              </a:path>
            </a:pathLst>
          </a:custGeom>
          <a:blipFill>
            <a:blip r:embed="rId2"/>
            <a:stretch>
              <a:fillRect l="-597" r="-597"/>
            </a:stretch>
          </a:blipFill>
        </p:spPr>
        <p:txBody>
          <a:bodyPr/>
          <a:lstStyle/>
          <a:p>
            <a:endParaRPr lang="en-GB"/>
          </a:p>
        </p:txBody>
      </p:sp>
      <p:sp>
        <p:nvSpPr>
          <p:cNvPr id="3" name="TextBox 3"/>
          <p:cNvSpPr txBox="1"/>
          <p:nvPr/>
        </p:nvSpPr>
        <p:spPr>
          <a:xfrm>
            <a:off x="4178052" y="933450"/>
            <a:ext cx="11214348" cy="887095"/>
          </a:xfrm>
          <a:prstGeom prst="rect">
            <a:avLst/>
          </a:prstGeom>
        </p:spPr>
        <p:txBody>
          <a:bodyPr wrap="square" lIns="0" tIns="0" rIns="0" bIns="0" rtlCol="0" anchor="t">
            <a:spAutoFit/>
          </a:bodyPr>
          <a:lstStyle/>
          <a:p>
            <a:pPr algn="ctr">
              <a:lnSpc>
                <a:spcPts val="7279"/>
              </a:lnSpc>
              <a:spcBef>
                <a:spcPct val="0"/>
              </a:spcBef>
            </a:pPr>
            <a:r>
              <a:rPr lang="en-US" sz="5199" b="1" dirty="0" err="1">
                <a:solidFill>
                  <a:srgbClr val="ECEBE4"/>
                </a:solidFill>
                <a:latin typeface="Canva Sans Bold"/>
                <a:ea typeface="Canva Sans Bold"/>
                <a:cs typeface="Canva Sans Bold"/>
                <a:sym typeface="Canva Sans Bold"/>
              </a:rPr>
              <a:t>sdn_Gezira_irrigation_schemes</a:t>
            </a:r>
            <a:endParaRPr lang="en-US" sz="5199" b="1" dirty="0">
              <a:solidFill>
                <a:srgbClr val="ECEBE4"/>
              </a:solidFill>
              <a:latin typeface="Canva Sans Bold"/>
              <a:ea typeface="Canva Sans Bold"/>
              <a:cs typeface="Canva Sans Bold"/>
              <a:sym typeface="Canva Sans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Freeform 2"/>
          <p:cNvSpPr/>
          <p:nvPr/>
        </p:nvSpPr>
        <p:spPr>
          <a:xfrm>
            <a:off x="0" y="2753460"/>
            <a:ext cx="18288000" cy="7533540"/>
          </a:xfrm>
          <a:custGeom>
            <a:avLst/>
            <a:gdLst/>
            <a:ahLst/>
            <a:cxnLst/>
            <a:rect l="l" t="t" r="r" b="b"/>
            <a:pathLst>
              <a:path w="18288000" h="7533540">
                <a:moveTo>
                  <a:pt x="0" y="0"/>
                </a:moveTo>
                <a:lnTo>
                  <a:pt x="18288000" y="0"/>
                </a:lnTo>
                <a:lnTo>
                  <a:pt x="18288000" y="7533540"/>
                </a:lnTo>
                <a:lnTo>
                  <a:pt x="0" y="7533540"/>
                </a:lnTo>
                <a:lnTo>
                  <a:pt x="0" y="0"/>
                </a:lnTo>
                <a:close/>
              </a:path>
            </a:pathLst>
          </a:custGeom>
          <a:blipFill>
            <a:blip r:embed="rId2"/>
            <a:stretch>
              <a:fillRect l="-4624" r="-4498"/>
            </a:stretch>
          </a:blipFill>
        </p:spPr>
        <p:txBody>
          <a:bodyPr/>
          <a:lstStyle/>
          <a:p>
            <a:endParaRPr lang="en-GB"/>
          </a:p>
        </p:txBody>
      </p:sp>
      <p:sp>
        <p:nvSpPr>
          <p:cNvPr id="3" name="TextBox 3"/>
          <p:cNvSpPr txBox="1"/>
          <p:nvPr/>
        </p:nvSpPr>
        <p:spPr>
          <a:xfrm>
            <a:off x="4200810" y="933450"/>
            <a:ext cx="9886380" cy="887095"/>
          </a:xfrm>
          <a:prstGeom prst="rect">
            <a:avLst/>
          </a:prstGeom>
        </p:spPr>
        <p:txBody>
          <a:bodyPr lIns="0" tIns="0" rIns="0" bIns="0" rtlCol="0" anchor="t">
            <a:spAutoFit/>
          </a:bodyPr>
          <a:lstStyle/>
          <a:p>
            <a:pPr algn="ctr">
              <a:lnSpc>
                <a:spcPts val="7279"/>
              </a:lnSpc>
              <a:spcBef>
                <a:spcPct val="0"/>
              </a:spcBef>
            </a:pPr>
            <a:r>
              <a:rPr lang="en-US" sz="5199" b="1">
                <a:solidFill>
                  <a:srgbClr val="ECEBE4"/>
                </a:solidFill>
                <a:latin typeface="Canva Sans Bold"/>
                <a:ea typeface="Canva Sans Bold"/>
                <a:cs typeface="Canva Sans Bold"/>
                <a:sym typeface="Canva Sans Bold"/>
              </a:rPr>
              <a:t>Vegetation_Gezira_Project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0" y="346316"/>
            <a:ext cx="17921465" cy="1749425"/>
          </a:xfrm>
          <a:prstGeom prst="rect">
            <a:avLst/>
          </a:prstGeom>
        </p:spPr>
        <p:txBody>
          <a:bodyPr lIns="0" tIns="0" rIns="0" bIns="0" rtlCol="0" anchor="t">
            <a:spAutoFit/>
          </a:bodyPr>
          <a:lstStyle/>
          <a:p>
            <a:pPr algn="ctr">
              <a:lnSpc>
                <a:spcPts val="7000"/>
              </a:lnSpc>
              <a:spcBef>
                <a:spcPct val="0"/>
              </a:spcBef>
            </a:pPr>
            <a:r>
              <a:rPr lang="en-US" sz="5000" b="1">
                <a:solidFill>
                  <a:srgbClr val="ECEBE4"/>
                </a:solidFill>
                <a:latin typeface="Canva Sans Bold"/>
                <a:ea typeface="Canva Sans Bold"/>
                <a:cs typeface="Canva Sans Bold"/>
                <a:sym typeface="Canva Sans Bold"/>
              </a:rPr>
              <a:t>Future Outlook for Space and Geospatial Technology in Sudan</a:t>
            </a:r>
          </a:p>
        </p:txBody>
      </p:sp>
      <p:sp>
        <p:nvSpPr>
          <p:cNvPr id="3" name="TextBox 3"/>
          <p:cNvSpPr txBox="1"/>
          <p:nvPr/>
        </p:nvSpPr>
        <p:spPr>
          <a:xfrm>
            <a:off x="0" y="3081401"/>
            <a:ext cx="18288000" cy="6719570"/>
          </a:xfrm>
          <a:prstGeom prst="rect">
            <a:avLst/>
          </a:prstGeom>
        </p:spPr>
        <p:txBody>
          <a:bodyPr lIns="0" tIns="0" rIns="0" bIns="0" rtlCol="0" anchor="t">
            <a:spAutoFit/>
          </a:bodyPr>
          <a:lstStyle/>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Agricultural Benefits:</a:t>
            </a:r>
            <a:r>
              <a:rPr lang="en-US" sz="3200">
                <a:solidFill>
                  <a:srgbClr val="ECEBE4"/>
                </a:solidFill>
                <a:latin typeface="Canva Sans"/>
                <a:ea typeface="Canva Sans"/>
                <a:cs typeface="Canva Sans"/>
                <a:sym typeface="Canva Sans"/>
              </a:rPr>
              <a:t> Sudan’s agricultural sector stands to gain significantly from the integration of space and geospatial technologies.</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International Collaborations: </a:t>
            </a:r>
            <a:r>
              <a:rPr lang="en-US" sz="3200">
                <a:solidFill>
                  <a:srgbClr val="ECEBE4"/>
                </a:solidFill>
                <a:latin typeface="Canva Sans"/>
                <a:ea typeface="Canva Sans"/>
                <a:cs typeface="Canva Sans"/>
                <a:sym typeface="Canva Sans"/>
              </a:rPr>
              <a:t>Partnering with international organizations and space agencies can further advance these technologies.</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Investment Needs: </a:t>
            </a:r>
            <a:r>
              <a:rPr lang="en-US" sz="3200">
                <a:solidFill>
                  <a:srgbClr val="ECEBE4"/>
                </a:solidFill>
                <a:latin typeface="Canva Sans"/>
                <a:ea typeface="Canva Sans"/>
                <a:cs typeface="Canva Sans"/>
                <a:sym typeface="Canva Sans"/>
              </a:rPr>
              <a:t>Highlighting the importance of investing in space and geospatial technologies, such as ArcGIS, to support Sudan’s agricultural development and sustainability goals.</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Capacity Building:</a:t>
            </a:r>
            <a:r>
              <a:rPr lang="en-US" sz="3200">
                <a:solidFill>
                  <a:srgbClr val="ECEBE4"/>
                </a:solidFill>
                <a:latin typeface="Canva Sans"/>
                <a:ea typeface="Canva Sans"/>
                <a:cs typeface="Canva Sans"/>
                <a:sym typeface="Canva Sans"/>
              </a:rPr>
              <a:t> Emphasizing the need for training and education to build local expertise in using these advanced technologies.</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Policy Support:</a:t>
            </a:r>
            <a:r>
              <a:rPr lang="en-US" sz="3200">
                <a:solidFill>
                  <a:srgbClr val="ECEBE4"/>
                </a:solidFill>
                <a:latin typeface="Canva Sans"/>
                <a:ea typeface="Canva Sans"/>
                <a:cs typeface="Canva Sans"/>
                <a:sym typeface="Canva Sans"/>
              </a:rPr>
              <a:t> Advocating for supportive policies and frameworks to facilitate the adoption and integration of space and geospatial technologies in agriculture.</a:t>
            </a:r>
          </a:p>
          <a:p>
            <a:pPr algn="l">
              <a:lnSpc>
                <a:spcPts val="4480"/>
              </a:lnSpc>
            </a:pPr>
            <a:endParaRPr lang="en-US" sz="3200">
              <a:solidFill>
                <a:srgbClr val="ECEBE4"/>
              </a:solidFill>
              <a:latin typeface="Canva Sans"/>
              <a:ea typeface="Canva Sans"/>
              <a:cs typeface="Canva Sans"/>
              <a:sym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9139238" y="956627"/>
            <a:ext cx="9525" cy="887095"/>
          </a:xfrm>
          <a:prstGeom prst="rect">
            <a:avLst/>
          </a:prstGeom>
        </p:spPr>
        <p:txBody>
          <a:bodyPr lIns="0" tIns="0" rIns="0" bIns="0" rtlCol="0" anchor="t">
            <a:spAutoFit/>
          </a:bodyPr>
          <a:lstStyle/>
          <a:p>
            <a:pPr algn="ctr">
              <a:lnSpc>
                <a:spcPts val="7279"/>
              </a:lnSpc>
              <a:spcBef>
                <a:spcPct val="0"/>
              </a:spcBef>
            </a:pPr>
            <a:endParaRPr/>
          </a:p>
        </p:txBody>
      </p:sp>
      <p:sp>
        <p:nvSpPr>
          <p:cNvPr id="3" name="TextBox 3"/>
          <p:cNvSpPr txBox="1"/>
          <p:nvPr/>
        </p:nvSpPr>
        <p:spPr>
          <a:xfrm>
            <a:off x="305383" y="3019742"/>
            <a:ext cx="17667709" cy="4180840"/>
          </a:xfrm>
          <a:prstGeom prst="rect">
            <a:avLst/>
          </a:prstGeom>
        </p:spPr>
        <p:txBody>
          <a:bodyPr lIns="0" tIns="0" rIns="0" bIns="0" rtlCol="0" anchor="t">
            <a:spAutoFit/>
          </a:bodyPr>
          <a:lstStyle/>
          <a:p>
            <a:pPr algn="just">
              <a:lnSpc>
                <a:spcPts val="4759"/>
              </a:lnSpc>
            </a:pPr>
            <a:endParaRPr/>
          </a:p>
          <a:p>
            <a:pPr algn="just">
              <a:lnSpc>
                <a:spcPts val="4759"/>
              </a:lnSpc>
            </a:pPr>
            <a:r>
              <a:rPr lang="en-US" sz="3399">
                <a:solidFill>
                  <a:srgbClr val="FFFFFF"/>
                </a:solidFill>
                <a:latin typeface="Canva Sans"/>
                <a:ea typeface="Canva Sans"/>
                <a:cs typeface="Canva Sans"/>
                <a:sym typeface="Canva Sans"/>
              </a:rPr>
              <a:t>Space technology and geospatial tools, such as HAPS, are revolutionizing agriculture globally. These technologies enhance efficiency, sustainability, and productivity, while addressing local challenges like water scarcity and climate variability. Investing in these innovations is essential for building a resilient and prosperous agricultural future worldwide.</a:t>
            </a:r>
          </a:p>
          <a:p>
            <a:pPr algn="just">
              <a:lnSpc>
                <a:spcPts val="4759"/>
              </a:lnSpc>
            </a:pPr>
            <a:endParaRPr lang="en-US" sz="3399">
              <a:solidFill>
                <a:srgbClr val="FFFFFF"/>
              </a:solidFill>
              <a:latin typeface="Canva Sans"/>
              <a:ea typeface="Canva Sans"/>
              <a:cs typeface="Canva Sans"/>
              <a:sym typeface="Canva Sans"/>
            </a:endParaRPr>
          </a:p>
        </p:txBody>
      </p:sp>
      <p:sp>
        <p:nvSpPr>
          <p:cNvPr id="4" name="TextBox 4"/>
          <p:cNvSpPr txBox="1"/>
          <p:nvPr/>
        </p:nvSpPr>
        <p:spPr>
          <a:xfrm>
            <a:off x="6993578" y="933450"/>
            <a:ext cx="3624163"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Conclusion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648486" y="990600"/>
            <a:ext cx="17470344" cy="10014584"/>
          </a:xfrm>
          <a:prstGeom prst="rect">
            <a:avLst/>
          </a:prstGeom>
        </p:spPr>
        <p:txBody>
          <a:bodyPr lIns="0" tIns="0" rIns="0" bIns="0" rtlCol="0" anchor="t">
            <a:spAutoFit/>
          </a:bodyPr>
          <a:lstStyle/>
          <a:p>
            <a:pPr algn="l">
              <a:lnSpc>
                <a:spcPts val="2940"/>
              </a:lnSpc>
            </a:pPr>
            <a:endParaRPr/>
          </a:p>
          <a:p>
            <a:pPr algn="l">
              <a:lnSpc>
                <a:spcPts val="2940"/>
              </a:lnSpc>
            </a:pPr>
            <a:endParaRPr/>
          </a:p>
          <a:p>
            <a:pPr algn="l">
              <a:lnSpc>
                <a:spcPts val="2940"/>
              </a:lnSpc>
            </a:pPr>
            <a:r>
              <a:rPr lang="en-US" sz="2100">
                <a:solidFill>
                  <a:srgbClr val="FFFFFF"/>
                </a:solidFill>
                <a:latin typeface="Canva Sans"/>
                <a:ea typeface="Canva Sans"/>
                <a:cs typeface="Canva Sans"/>
                <a:sym typeface="Canva Sans"/>
              </a:rPr>
              <a:t>1. https://spacefoundatione.maps.arcgis.com/</a:t>
            </a: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r>
              <a:rPr lang="en-US" sz="2100">
                <a:solidFill>
                  <a:srgbClr val="FFFFFF"/>
                </a:solidFill>
                <a:latin typeface="Canva Sans"/>
                <a:ea typeface="Canva Sans"/>
                <a:cs typeface="Canva Sans"/>
                <a:sym typeface="Canva Sans"/>
              </a:rPr>
              <a:t>2. https://hapsalliance.org/wp-content/uploads/2021/12/Day_1-SoftBankHAPSMobile_6G_Concept_and_HAPS-NTN-1.pdf</a:t>
            </a: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r>
              <a:rPr lang="en-US" sz="2100">
                <a:solidFill>
                  <a:srgbClr val="FFFFFF"/>
                </a:solidFill>
                <a:latin typeface="Canva Sans"/>
                <a:ea typeface="Canva Sans"/>
                <a:cs typeface="Canva Sans"/>
                <a:sym typeface="Canva Sans"/>
              </a:rPr>
              <a:t>3. C.L. Nickol; et al. (January 1, 2007). </a:t>
            </a:r>
            <a:r>
              <a:rPr lang="en-US" sz="2100" u="sng">
                <a:solidFill>
                  <a:srgbClr val="FFFFFF"/>
                </a:solidFill>
                <a:latin typeface="Canva Sans"/>
                <a:ea typeface="Canva Sans"/>
                <a:cs typeface="Canva Sans"/>
                <a:sym typeface="Canva Sans"/>
                <a:hlinkClick r:id="rId2" tooltip="https://ntrs.nasa.gov/api/citations/20070004936/downloads/20070004936.pdf"/>
              </a:rPr>
              <a:t>High Altitude Long Endurance Air Vehicle Analysis of Alternatives and Technology Requirements Development</a:t>
            </a:r>
            <a:r>
              <a:rPr lang="en-US" sz="2100">
                <a:solidFill>
                  <a:srgbClr val="FFFFFF"/>
                </a:solidFill>
                <a:latin typeface="Canva Sans"/>
                <a:ea typeface="Canva Sans"/>
                <a:cs typeface="Canva Sans"/>
                <a:sym typeface="Canva Sans"/>
              </a:rPr>
              <a:t> (PDF) (Report). </a:t>
            </a:r>
            <a:r>
              <a:rPr lang="en-US" sz="2100" u="sng">
                <a:solidFill>
                  <a:srgbClr val="FFFFFF"/>
                </a:solidFill>
                <a:latin typeface="Canva Sans"/>
                <a:ea typeface="Canva Sans"/>
                <a:cs typeface="Canva Sans"/>
                <a:sym typeface="Canva Sans"/>
                <a:hlinkClick r:id="rId3" tooltip="https://en.wikipedia.org/wiki/NASA"/>
              </a:rPr>
              <a:t>NASA</a:t>
            </a:r>
            <a:r>
              <a:rPr lang="en-US" sz="2100">
                <a:solidFill>
                  <a:srgbClr val="FFFFFF"/>
                </a:solidFill>
                <a:latin typeface="Canva Sans"/>
                <a:ea typeface="Canva Sans"/>
                <a:cs typeface="Canva Sans"/>
                <a:sym typeface="Canva Sans"/>
              </a:rPr>
              <a:t>.</a:t>
            </a: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r>
              <a:rPr lang="en-US" sz="2100">
                <a:solidFill>
                  <a:srgbClr val="FFFFFF"/>
                </a:solidFill>
                <a:latin typeface="Canva Sans"/>
                <a:ea typeface="Canva Sans"/>
                <a:cs typeface="Canva Sans"/>
                <a:sym typeface="Canva Sans"/>
              </a:rPr>
              <a:t>4. C.L. Nickol; et al. (January 1, 2007). </a:t>
            </a:r>
            <a:r>
              <a:rPr lang="en-US" sz="2100" u="sng">
                <a:solidFill>
                  <a:srgbClr val="FFFFFF"/>
                </a:solidFill>
                <a:latin typeface="Canva Sans"/>
                <a:ea typeface="Canva Sans"/>
                <a:cs typeface="Canva Sans"/>
                <a:sym typeface="Canva Sans"/>
                <a:hlinkClick r:id="rId2" tooltip="https://ntrs.nasa.gov/api/citations/20070004936/downloads/20070004936.pdf"/>
              </a:rPr>
              <a:t>High Altitude Long Endurance Air Vehicle Analysis of Alternatives and Technology Requirements Development</a:t>
            </a:r>
            <a:r>
              <a:rPr lang="en-US" sz="2100">
                <a:solidFill>
                  <a:srgbClr val="FFFFFF"/>
                </a:solidFill>
                <a:latin typeface="Canva Sans"/>
                <a:ea typeface="Canva Sans"/>
                <a:cs typeface="Canva Sans"/>
                <a:sym typeface="Canva Sans"/>
              </a:rPr>
              <a:t> (PDF) (Report). </a:t>
            </a:r>
            <a:r>
              <a:rPr lang="en-US" sz="2100" u="sng">
                <a:solidFill>
                  <a:srgbClr val="FFFFFF"/>
                </a:solidFill>
                <a:latin typeface="Canva Sans"/>
                <a:ea typeface="Canva Sans"/>
                <a:cs typeface="Canva Sans"/>
                <a:sym typeface="Canva Sans"/>
                <a:hlinkClick r:id="rId3" tooltip="https://en.wikipedia.org/wiki/NASA"/>
              </a:rPr>
              <a:t>NASA</a:t>
            </a:r>
            <a:r>
              <a:rPr lang="en-US" sz="2100">
                <a:solidFill>
                  <a:srgbClr val="FFFFFF"/>
                </a:solidFill>
                <a:latin typeface="Canva Sans"/>
                <a:ea typeface="Canva Sans"/>
                <a:cs typeface="Canva Sans"/>
                <a:sym typeface="Canva Sans"/>
              </a:rPr>
              <a:t>.</a:t>
            </a: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r>
              <a:rPr lang="en-US" sz="2100">
                <a:solidFill>
                  <a:srgbClr val="FFFFFF"/>
                </a:solidFill>
                <a:latin typeface="Canva Sans"/>
                <a:ea typeface="Canva Sans"/>
                <a:cs typeface="Canva Sans"/>
                <a:sym typeface="Canva Sans"/>
              </a:rPr>
              <a:t>5. SIMBER A Near Space Lighter than Air Remote Sensing Platform (africa city of technology (osama rayis))</a:t>
            </a: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r>
              <a:rPr lang="en-US" sz="2100">
                <a:solidFill>
                  <a:srgbClr val="FFFFFF"/>
                </a:solidFill>
                <a:latin typeface="Canva Sans"/>
                <a:ea typeface="Canva Sans"/>
                <a:cs typeface="Canva Sans"/>
                <a:sym typeface="Canva Sans"/>
              </a:rPr>
              <a:t>6. Z. Goraj; et al. (2004). </a:t>
            </a:r>
            <a:r>
              <a:rPr lang="en-US" sz="2100" u="sng">
                <a:solidFill>
                  <a:srgbClr val="FFFFFF"/>
                </a:solidFill>
                <a:latin typeface="Canva Sans"/>
                <a:ea typeface="Canva Sans"/>
                <a:cs typeface="Canva Sans"/>
                <a:sym typeface="Canva Sans"/>
                <a:hlinkClick r:id="rId4" tooltip="http://bulletin.pan.pl/(52-3)173.pdf"/>
              </a:rPr>
              <a:t>"High altitude long endurance unmanned aerial vehicle of a new generation – a design challenge for a low cost, reliable and high performance aircraft"</a:t>
            </a:r>
            <a:r>
              <a:rPr lang="en-US" sz="2100">
                <a:solidFill>
                  <a:srgbClr val="FFFFFF"/>
                </a:solidFill>
                <a:latin typeface="Canva Sans"/>
                <a:ea typeface="Canva Sans"/>
                <a:cs typeface="Canva Sans"/>
                <a:sym typeface="Canva Sans"/>
              </a:rPr>
              <a:t> (PDF). Bulletin of the </a:t>
            </a:r>
            <a:r>
              <a:rPr lang="en-US" sz="2100" u="sng">
                <a:solidFill>
                  <a:srgbClr val="FFFFFF"/>
                </a:solidFill>
                <a:latin typeface="Canva Sans"/>
                <a:ea typeface="Canva Sans"/>
                <a:cs typeface="Canva Sans"/>
                <a:sym typeface="Canva Sans"/>
                <a:hlinkClick r:id="rId5" tooltip="https://en.wikipedia.org/wiki/Polish_Academy_of_Sciences"/>
              </a:rPr>
              <a:t>Polish Academy of Sciences</a:t>
            </a:r>
            <a:r>
              <a:rPr lang="en-US" sz="2100">
                <a:solidFill>
                  <a:srgbClr val="FFFFFF"/>
                </a:solidFill>
                <a:latin typeface="Canva Sans"/>
                <a:ea typeface="Canva Sans"/>
                <a:cs typeface="Canva Sans"/>
                <a:sym typeface="Canva Sans"/>
              </a:rPr>
              <a:t>, Technical Sciences. Vol. 52, no. 3.</a:t>
            </a: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r>
              <a:rPr lang="en-US" sz="2100">
                <a:solidFill>
                  <a:srgbClr val="FFFFFF"/>
                </a:solidFill>
                <a:latin typeface="Canva Sans"/>
                <a:ea typeface="Canva Sans"/>
                <a:cs typeface="Canva Sans"/>
                <a:sym typeface="Canva Sans"/>
              </a:rPr>
              <a:t>7. T. C. Tozer; D. Grace (June 2001). </a:t>
            </a:r>
            <a:r>
              <a:rPr lang="en-US" sz="2100" u="sng">
                <a:solidFill>
                  <a:srgbClr val="FFFFFF"/>
                </a:solidFill>
                <a:latin typeface="Canva Sans"/>
                <a:ea typeface="Canva Sans"/>
                <a:cs typeface="Canva Sans"/>
                <a:sym typeface="Canva Sans"/>
                <a:hlinkClick r:id="rId6" tooltip="https://www.researchgate.net/publication/215650763"/>
              </a:rPr>
              <a:t>"High-altitude platforms for wireless communications"</a:t>
            </a:r>
            <a:r>
              <a:rPr lang="en-US" sz="2100">
                <a:solidFill>
                  <a:srgbClr val="FFFFFF"/>
                </a:solidFill>
                <a:latin typeface="Canva Sans"/>
                <a:ea typeface="Canva Sans"/>
                <a:cs typeface="Canva Sans"/>
                <a:sym typeface="Canva Sans"/>
              </a:rPr>
              <a:t>. Electronics &amp; Communication Engineering Journal. 13 (3): 127–137. </a:t>
            </a:r>
            <a:r>
              <a:rPr lang="en-US" sz="2100" u="sng">
                <a:solidFill>
                  <a:srgbClr val="FFFFFF"/>
                </a:solidFill>
                <a:latin typeface="Canva Sans"/>
                <a:ea typeface="Canva Sans"/>
                <a:cs typeface="Canva Sans"/>
                <a:sym typeface="Canva Sans"/>
                <a:hlinkClick r:id="rId7" tooltip="https://en.wikipedia.org/wiki/Doi_(identifier)"/>
              </a:rPr>
              <a:t>doi</a:t>
            </a:r>
            <a:r>
              <a:rPr lang="en-US" sz="2100">
                <a:solidFill>
                  <a:srgbClr val="FFFFFF"/>
                </a:solidFill>
                <a:latin typeface="Canva Sans"/>
                <a:ea typeface="Canva Sans"/>
                <a:cs typeface="Canva Sans"/>
                <a:sym typeface="Canva Sans"/>
              </a:rPr>
              <a:t>:</a:t>
            </a:r>
            <a:r>
              <a:rPr lang="en-US" sz="2100" u="sng">
                <a:solidFill>
                  <a:srgbClr val="FFFFFF"/>
                </a:solidFill>
                <a:latin typeface="Canva Sans"/>
                <a:ea typeface="Canva Sans"/>
                <a:cs typeface="Canva Sans"/>
                <a:sym typeface="Canva Sans"/>
                <a:hlinkClick r:id="rId8" tooltip="https://doi.org/10.1049%2Fecej%3A20010303"/>
              </a:rPr>
              <a:t>10.1049/ecej:20010303</a:t>
            </a:r>
            <a:r>
              <a:rPr lang="en-US" sz="2100">
                <a:solidFill>
                  <a:srgbClr val="FFFFFF"/>
                </a:solidFill>
                <a:latin typeface="Canva Sans"/>
                <a:ea typeface="Canva Sans"/>
                <a:cs typeface="Canva Sans"/>
                <a:sym typeface="Canva Sans"/>
              </a:rPr>
              <a:t>.</a:t>
            </a: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r>
              <a:rPr lang="en-US" sz="2100">
                <a:solidFill>
                  <a:srgbClr val="FFFFFF"/>
                </a:solidFill>
                <a:latin typeface="Canva Sans"/>
                <a:ea typeface="Canva Sans"/>
                <a:cs typeface="Canva Sans"/>
                <a:sym typeface="Canva Sans"/>
              </a:rPr>
              <a:t>8. </a:t>
            </a:r>
            <a:r>
              <a:rPr lang="en-US" sz="2100" u="sng">
                <a:solidFill>
                  <a:srgbClr val="FFFFFF"/>
                </a:solidFill>
                <a:latin typeface="Canva Sans"/>
                <a:ea typeface="Canva Sans"/>
                <a:cs typeface="Canva Sans"/>
                <a:sym typeface="Canva Sans"/>
                <a:hlinkClick r:id="rId9" tooltip="https://web.archive.org/web/20061101044134/http://www.skylarc.com/HAPsmainpres2000/sld022.htm"/>
              </a:rPr>
              <a:t>"Advantages of HAPS: (ii) Compared with Satellite Services"</a:t>
            </a:r>
            <a:r>
              <a:rPr lang="en-US" sz="2100">
                <a:solidFill>
                  <a:srgbClr val="FFFFFF"/>
                </a:solidFill>
                <a:latin typeface="Canva Sans"/>
                <a:ea typeface="Canva Sans"/>
                <a:cs typeface="Canva Sans"/>
                <a:sym typeface="Canva Sans"/>
              </a:rPr>
              <a:t>. SkyLARC Technologies. 2001. Archived from </a:t>
            </a:r>
            <a:r>
              <a:rPr lang="en-US" sz="2100" u="sng">
                <a:solidFill>
                  <a:srgbClr val="FFFFFF"/>
                </a:solidFill>
                <a:latin typeface="Canva Sans"/>
                <a:ea typeface="Canva Sans"/>
                <a:cs typeface="Canva Sans"/>
                <a:sym typeface="Canva Sans"/>
                <a:hlinkClick r:id="rId10" tooltip="http://www.skylarc.com/HAPsmainpres2000/sld022.htm"/>
              </a:rPr>
              <a:t>the original</a:t>
            </a:r>
            <a:r>
              <a:rPr lang="en-US" sz="2100">
                <a:solidFill>
                  <a:srgbClr val="FFFFFF"/>
                </a:solidFill>
                <a:latin typeface="Canva Sans"/>
                <a:ea typeface="Canva Sans"/>
                <a:cs typeface="Canva Sans"/>
                <a:sym typeface="Canva Sans"/>
              </a:rPr>
              <a:t> on 2006-11-01.</a:t>
            </a: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endParaRPr lang="en-US" sz="2100">
              <a:solidFill>
                <a:srgbClr val="FFFFFF"/>
              </a:solidFill>
              <a:latin typeface="Canva Sans"/>
              <a:ea typeface="Canva Sans"/>
              <a:cs typeface="Canva Sans"/>
              <a:sym typeface="Canva Sans"/>
            </a:endParaRPr>
          </a:p>
          <a:p>
            <a:pPr algn="l">
              <a:lnSpc>
                <a:spcPts val="2940"/>
              </a:lnSpc>
            </a:pPr>
            <a:endParaRPr lang="en-US" sz="2100">
              <a:solidFill>
                <a:srgbClr val="FFFFFF"/>
              </a:solidFill>
              <a:latin typeface="Canva Sans"/>
              <a:ea typeface="Canva Sans"/>
              <a:cs typeface="Canva Sans"/>
              <a:sym typeface="Canva Sans"/>
            </a:endParaRPr>
          </a:p>
        </p:txBody>
      </p:sp>
      <p:sp>
        <p:nvSpPr>
          <p:cNvPr id="3" name="TextBox 3"/>
          <p:cNvSpPr txBox="1"/>
          <p:nvPr/>
        </p:nvSpPr>
        <p:spPr>
          <a:xfrm>
            <a:off x="1028700" y="114300"/>
            <a:ext cx="5219700"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0" y="387847"/>
            <a:ext cx="18288000" cy="2635250"/>
          </a:xfrm>
          <a:prstGeom prst="rect">
            <a:avLst/>
          </a:prstGeom>
        </p:spPr>
        <p:txBody>
          <a:bodyPr lIns="0" tIns="0" rIns="0" bIns="0" rtlCol="0" anchor="t">
            <a:spAutoFit/>
          </a:bodyPr>
          <a:lstStyle/>
          <a:p>
            <a:pPr algn="ctr">
              <a:lnSpc>
                <a:spcPts val="7000"/>
              </a:lnSpc>
            </a:pPr>
            <a:r>
              <a:rPr lang="en-US" sz="5000" b="1">
                <a:solidFill>
                  <a:srgbClr val="ECEBE4"/>
                </a:solidFill>
                <a:latin typeface="Canva Sans Bold"/>
                <a:ea typeface="Canva Sans Bold"/>
                <a:cs typeface="Canva Sans Bold"/>
                <a:sym typeface="Canva Sans Bold"/>
              </a:rPr>
              <a:t>Why is Space Technology Important to Agriculture in Sudan?</a:t>
            </a:r>
          </a:p>
          <a:p>
            <a:pPr algn="ctr">
              <a:lnSpc>
                <a:spcPts val="7000"/>
              </a:lnSpc>
            </a:pPr>
            <a:endParaRPr lang="en-US" sz="5000" b="1">
              <a:solidFill>
                <a:srgbClr val="ECEBE4"/>
              </a:solidFill>
              <a:latin typeface="Canva Sans Bold"/>
              <a:ea typeface="Canva Sans Bold"/>
              <a:cs typeface="Canva Sans Bold"/>
              <a:sym typeface="Canva Sans Bold"/>
            </a:endParaRPr>
          </a:p>
        </p:txBody>
      </p:sp>
      <p:sp>
        <p:nvSpPr>
          <p:cNvPr id="3" name="TextBox 3"/>
          <p:cNvSpPr txBox="1"/>
          <p:nvPr/>
        </p:nvSpPr>
        <p:spPr>
          <a:xfrm>
            <a:off x="0" y="3448595"/>
            <a:ext cx="18288000" cy="5732467"/>
          </a:xfrm>
          <a:prstGeom prst="rect">
            <a:avLst/>
          </a:prstGeom>
        </p:spPr>
        <p:txBody>
          <a:bodyPr lIns="0" tIns="0" rIns="0" bIns="0" rtlCol="0" anchor="t">
            <a:spAutoFit/>
          </a:bodyPr>
          <a:lstStyle/>
          <a:p>
            <a:pPr marL="690881" lvl="1" indent="-345440" algn="l">
              <a:lnSpc>
                <a:spcPts val="4480"/>
              </a:lnSpc>
              <a:buFont typeface="Arial"/>
              <a:buChar char="•"/>
            </a:pPr>
            <a:r>
              <a:rPr lang="en-US" sz="3200" b="1" dirty="0">
                <a:solidFill>
                  <a:srgbClr val="ECEBE4"/>
                </a:solidFill>
                <a:latin typeface="Canva Sans"/>
                <a:ea typeface="Canva Sans"/>
                <a:cs typeface="Canva Sans"/>
                <a:sym typeface="Canva Sans"/>
              </a:rPr>
              <a:t>L</a:t>
            </a:r>
            <a:r>
              <a:rPr lang="en-US" sz="3200" b="1" dirty="0">
                <a:solidFill>
                  <a:srgbClr val="ECEBE4"/>
                </a:solidFill>
                <a:latin typeface="Canva Sans Bold"/>
                <a:ea typeface="Canva Sans Bold"/>
                <a:cs typeface="Canva Sans Bold"/>
                <a:sym typeface="Canva Sans Bold"/>
              </a:rPr>
              <a:t>arge-Scale Monitoring:</a:t>
            </a:r>
            <a:r>
              <a:rPr lang="en-US" sz="3200" dirty="0">
                <a:solidFill>
                  <a:srgbClr val="ECEBE4"/>
                </a:solidFill>
                <a:latin typeface="Canva Sans"/>
                <a:ea typeface="Canva Sans"/>
                <a:cs typeface="Canva Sans"/>
                <a:sym typeface="Canva Sans"/>
              </a:rPr>
              <a:t> Sudan’s vast and diverse landscapes require extensive monitoring and management.</a:t>
            </a:r>
          </a:p>
          <a:p>
            <a:pPr marL="690881" lvl="1" indent="-345440" algn="l">
              <a:lnSpc>
                <a:spcPts val="4480"/>
              </a:lnSpc>
              <a:buFont typeface="Arial"/>
              <a:buChar char="•"/>
            </a:pPr>
            <a:r>
              <a:rPr lang="en-US" sz="3200" b="1" dirty="0">
                <a:solidFill>
                  <a:srgbClr val="ECEBE4"/>
                </a:solidFill>
                <a:latin typeface="Canva Sans Bold"/>
                <a:ea typeface="Canva Sans Bold"/>
                <a:cs typeface="Canva Sans Bold"/>
                <a:sym typeface="Canva Sans Bold"/>
              </a:rPr>
              <a:t>Remote Sensing: </a:t>
            </a:r>
            <a:r>
              <a:rPr lang="en-US" sz="3200" dirty="0">
                <a:solidFill>
                  <a:srgbClr val="ECEBE4"/>
                </a:solidFill>
                <a:latin typeface="Canva Sans"/>
                <a:ea typeface="Canva Sans"/>
                <a:cs typeface="Canva Sans"/>
                <a:sym typeface="Canva Sans"/>
              </a:rPr>
              <a:t>Space-based and near-space platforms (like HAPS) provide critical data on:</a:t>
            </a:r>
          </a:p>
          <a:p>
            <a:pPr marL="1381761" lvl="2" indent="-460587" algn="l">
              <a:lnSpc>
                <a:spcPts val="4480"/>
              </a:lnSpc>
              <a:buFont typeface="Arial"/>
              <a:buChar char="⚬"/>
            </a:pPr>
            <a:r>
              <a:rPr lang="en-US" sz="3200" dirty="0">
                <a:solidFill>
                  <a:srgbClr val="ECEBE4"/>
                </a:solidFill>
                <a:latin typeface="Canva Sans"/>
                <a:ea typeface="Canva Sans"/>
                <a:cs typeface="Canva Sans"/>
                <a:sym typeface="Canva Sans"/>
              </a:rPr>
              <a:t>Climate patterns</a:t>
            </a:r>
          </a:p>
          <a:p>
            <a:pPr marL="1381761" lvl="2" indent="-460587" algn="l">
              <a:lnSpc>
                <a:spcPts val="4480"/>
              </a:lnSpc>
              <a:buFont typeface="Arial"/>
              <a:buChar char="⚬"/>
            </a:pPr>
            <a:r>
              <a:rPr lang="en-US" sz="3200" dirty="0">
                <a:solidFill>
                  <a:srgbClr val="ECEBE4"/>
                </a:solidFill>
                <a:latin typeface="Canva Sans"/>
                <a:ea typeface="Canva Sans"/>
                <a:cs typeface="Canva Sans"/>
                <a:sym typeface="Canva Sans"/>
              </a:rPr>
              <a:t>Soil conditions</a:t>
            </a:r>
          </a:p>
          <a:p>
            <a:pPr marL="1381761" lvl="2" indent="-460587" algn="l">
              <a:lnSpc>
                <a:spcPts val="4480"/>
              </a:lnSpc>
              <a:buFont typeface="Arial"/>
              <a:buChar char="⚬"/>
            </a:pPr>
            <a:r>
              <a:rPr lang="en-US" sz="3200" dirty="0">
                <a:solidFill>
                  <a:srgbClr val="ECEBE4"/>
                </a:solidFill>
                <a:latin typeface="Canva Sans"/>
                <a:ea typeface="Canva Sans"/>
                <a:cs typeface="Canva Sans"/>
                <a:sym typeface="Canva Sans"/>
              </a:rPr>
              <a:t>Crop health</a:t>
            </a:r>
          </a:p>
          <a:p>
            <a:pPr marL="690881" lvl="1" indent="-345440" algn="l">
              <a:lnSpc>
                <a:spcPts val="4480"/>
              </a:lnSpc>
              <a:buFont typeface="Arial"/>
              <a:buChar char="•"/>
            </a:pPr>
            <a:r>
              <a:rPr lang="en-US" sz="3200" b="1" dirty="0">
                <a:solidFill>
                  <a:srgbClr val="ECEBE4"/>
                </a:solidFill>
                <a:latin typeface="Canva Sans Bold"/>
                <a:ea typeface="Canva Sans Bold"/>
                <a:cs typeface="Canva Sans Bold"/>
                <a:sym typeface="Canva Sans Bold"/>
              </a:rPr>
              <a:t>Geospatial Technologies: </a:t>
            </a:r>
            <a:r>
              <a:rPr lang="en-US" sz="3200" dirty="0">
                <a:solidFill>
                  <a:srgbClr val="ECEBE4"/>
                </a:solidFill>
                <a:latin typeface="Canva Sans"/>
                <a:ea typeface="Canva Sans"/>
                <a:cs typeface="Canva Sans"/>
                <a:sym typeface="Canva Sans"/>
              </a:rPr>
              <a:t>Tools like ArcGIS help analyze and manage these resources, essential for improving resilience in farming.</a:t>
            </a:r>
          </a:p>
          <a:p>
            <a:pPr algn="l">
              <a:lnSpc>
                <a:spcPts val="4480"/>
              </a:lnSpc>
            </a:pPr>
            <a:endParaRPr lang="en-US" sz="3200" dirty="0">
              <a:solidFill>
                <a:srgbClr val="ECEBE4"/>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3075839" y="544513"/>
            <a:ext cx="17984051" cy="863600"/>
          </a:xfrm>
          <a:prstGeom prst="rect">
            <a:avLst/>
          </a:prstGeom>
        </p:spPr>
        <p:txBody>
          <a:bodyPr lIns="0" tIns="0" rIns="0" bIns="0" rtlCol="0" anchor="t">
            <a:spAutoFit/>
          </a:bodyPr>
          <a:lstStyle/>
          <a:p>
            <a:pPr marL="0" lvl="0" indent="0" algn="ctr">
              <a:lnSpc>
                <a:spcPts val="7000"/>
              </a:lnSpc>
              <a:spcBef>
                <a:spcPct val="0"/>
              </a:spcBef>
            </a:pPr>
            <a:r>
              <a:rPr lang="en-US" sz="5000" b="1" u="none" strike="noStrike">
                <a:solidFill>
                  <a:srgbClr val="ECEBE4"/>
                </a:solidFill>
                <a:latin typeface="Canva Sans Bold"/>
                <a:ea typeface="Canva Sans Bold"/>
                <a:cs typeface="Canva Sans Bold"/>
                <a:sym typeface="Canva Sans Bold"/>
              </a:rPr>
              <a:t>Space Resources in Agriculture</a:t>
            </a:r>
          </a:p>
        </p:txBody>
      </p:sp>
      <p:sp>
        <p:nvSpPr>
          <p:cNvPr id="3" name="TextBox 3"/>
          <p:cNvSpPr txBox="1"/>
          <p:nvPr/>
        </p:nvSpPr>
        <p:spPr>
          <a:xfrm>
            <a:off x="0" y="1763395"/>
            <a:ext cx="18288000" cy="7281545"/>
          </a:xfrm>
          <a:prstGeom prst="rect">
            <a:avLst/>
          </a:prstGeom>
        </p:spPr>
        <p:txBody>
          <a:bodyPr lIns="0" tIns="0" rIns="0" bIns="0" rtlCol="0" anchor="t">
            <a:spAutoFit/>
          </a:bodyPr>
          <a:lstStyle/>
          <a:p>
            <a:pPr algn="l">
              <a:lnSpc>
                <a:spcPts val="4479"/>
              </a:lnSpc>
            </a:pPr>
            <a:endParaRPr/>
          </a:p>
          <a:p>
            <a:pPr marL="690879" lvl="1" indent="-345439" algn="l">
              <a:lnSpc>
                <a:spcPts val="4479"/>
              </a:lnSpc>
              <a:buFont typeface="Arial"/>
              <a:buChar char="•"/>
            </a:pPr>
            <a:r>
              <a:rPr lang="en-US" sz="3199" b="1">
                <a:solidFill>
                  <a:srgbClr val="ECEBE4"/>
                </a:solidFill>
                <a:latin typeface="Canva Sans Bold"/>
                <a:ea typeface="Canva Sans Bold"/>
                <a:cs typeface="Canva Sans Bold"/>
                <a:sym typeface="Canva Sans Bold"/>
              </a:rPr>
              <a:t>Advanced Tools for Agriculture: </a:t>
            </a:r>
            <a:r>
              <a:rPr lang="en-US" sz="3199">
                <a:solidFill>
                  <a:srgbClr val="ECEBE4"/>
                </a:solidFill>
                <a:latin typeface="Canva Sans"/>
                <a:ea typeface="Canva Sans"/>
                <a:cs typeface="Canva Sans"/>
                <a:sym typeface="Canva Sans"/>
              </a:rPr>
              <a:t>The space industry provides cutting-edge tools such as satellite imagery, climate data, and enhanced connectivity, which are vital for modern agriculture.</a:t>
            </a:r>
          </a:p>
          <a:p>
            <a:pPr marL="690879" lvl="1" indent="-345439" algn="l">
              <a:lnSpc>
                <a:spcPts val="4479"/>
              </a:lnSpc>
              <a:buFont typeface="Arial"/>
              <a:buChar char="•"/>
            </a:pPr>
            <a:r>
              <a:rPr lang="en-US" sz="3199" b="1">
                <a:solidFill>
                  <a:srgbClr val="ECEBE4"/>
                </a:solidFill>
                <a:latin typeface="Canva Sans Bold"/>
                <a:ea typeface="Canva Sans Bold"/>
                <a:cs typeface="Canva Sans Bold"/>
                <a:sym typeface="Canva Sans Bold"/>
              </a:rPr>
              <a:t>Data Collection with HAPS and Drones: </a:t>
            </a:r>
            <a:r>
              <a:rPr lang="en-US" sz="3199">
                <a:solidFill>
                  <a:srgbClr val="ECEBE4"/>
                </a:solidFill>
                <a:latin typeface="Canva Sans"/>
                <a:ea typeface="Canva Sans"/>
                <a:cs typeface="Canva Sans"/>
                <a:sym typeface="Canva Sans"/>
              </a:rPr>
              <a:t>High-Altitude Platform Systems (HAPS) and drones collect detailed data on crop health, soil conditions, and environmental factors, crucial for agricultural analysis.</a:t>
            </a:r>
          </a:p>
          <a:p>
            <a:pPr marL="690879" lvl="1" indent="-345439" algn="l">
              <a:lnSpc>
                <a:spcPts val="4479"/>
              </a:lnSpc>
              <a:buFont typeface="Arial"/>
              <a:buChar char="•"/>
            </a:pPr>
            <a:r>
              <a:rPr lang="en-US" sz="3199" b="1">
                <a:solidFill>
                  <a:srgbClr val="ECEBE4"/>
                </a:solidFill>
                <a:latin typeface="Canva Sans Bold"/>
                <a:ea typeface="Canva Sans Bold"/>
                <a:cs typeface="Canva Sans Bold"/>
                <a:sym typeface="Canva Sans Bold"/>
              </a:rPr>
              <a:t>Visualization and Decision-Making with ArcGIS: </a:t>
            </a:r>
            <a:r>
              <a:rPr lang="en-US" sz="3199">
                <a:solidFill>
                  <a:srgbClr val="ECEBE4"/>
                </a:solidFill>
                <a:latin typeface="Canva Sans"/>
                <a:ea typeface="Canva Sans"/>
                <a:cs typeface="Canva Sans"/>
                <a:sym typeface="Canva Sans"/>
              </a:rPr>
              <a:t>Platforms like ArcGIS help visualize and interpret data, allowing farmers to make informed decisions based on real-time insights.</a:t>
            </a:r>
          </a:p>
          <a:p>
            <a:pPr marL="690879" lvl="1" indent="-345439" algn="l">
              <a:lnSpc>
                <a:spcPts val="4479"/>
              </a:lnSpc>
              <a:buFont typeface="Arial"/>
              <a:buChar char="•"/>
            </a:pPr>
            <a:r>
              <a:rPr lang="en-US" sz="3199" b="1">
                <a:solidFill>
                  <a:srgbClr val="ECEBE4"/>
                </a:solidFill>
                <a:latin typeface="Canva Sans Bold"/>
                <a:ea typeface="Canva Sans Bold"/>
                <a:cs typeface="Canva Sans Bold"/>
                <a:sym typeface="Canva Sans Bold"/>
              </a:rPr>
              <a:t>Enhanced Monitoring for Productivity:</a:t>
            </a:r>
            <a:r>
              <a:rPr lang="en-US" sz="3199">
                <a:solidFill>
                  <a:srgbClr val="ECEBE4"/>
                </a:solidFill>
                <a:latin typeface="Canva Sans"/>
                <a:ea typeface="Canva Sans"/>
                <a:cs typeface="Canva Sans"/>
                <a:sym typeface="Canva Sans"/>
              </a:rPr>
              <a:t> These space-based resources enable efficient monitoring of large agricultural zones, optimize resource use, and increase productivity, especially in rural areas like Sudan.</a:t>
            </a:r>
          </a:p>
          <a:p>
            <a:pPr algn="l">
              <a:lnSpc>
                <a:spcPts val="4479"/>
              </a:lnSpc>
            </a:pPr>
            <a:endParaRPr lang="en-US" sz="3199">
              <a:solidFill>
                <a:srgbClr val="ECEBE4"/>
              </a:solidFill>
              <a:latin typeface="Canva Sans"/>
              <a:ea typeface="Canva Sans"/>
              <a:cs typeface="Canva Sans"/>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305033" y="141605"/>
            <a:ext cx="15878473" cy="887095"/>
          </a:xfrm>
          <a:prstGeom prst="rect">
            <a:avLst/>
          </a:prstGeom>
        </p:spPr>
        <p:txBody>
          <a:bodyPr lIns="0" tIns="0" rIns="0" bIns="0" rtlCol="0" anchor="t">
            <a:spAutoFit/>
          </a:bodyPr>
          <a:lstStyle/>
          <a:p>
            <a:pPr algn="ctr">
              <a:lnSpc>
                <a:spcPts val="7279"/>
              </a:lnSpc>
            </a:pPr>
            <a:r>
              <a:rPr lang="en-US" sz="5199" b="1">
                <a:solidFill>
                  <a:srgbClr val="ECEBE4"/>
                </a:solidFill>
                <a:latin typeface="Canva Sans Bold"/>
                <a:ea typeface="Canva Sans Bold"/>
                <a:cs typeface="Canva Sans Bold"/>
                <a:sym typeface="Canva Sans Bold"/>
              </a:rPr>
              <a:t>Technological Foundations for Smart Agriculture </a:t>
            </a:r>
          </a:p>
        </p:txBody>
      </p:sp>
      <p:sp>
        <p:nvSpPr>
          <p:cNvPr id="3" name="TextBox 3"/>
          <p:cNvSpPr txBox="1"/>
          <p:nvPr/>
        </p:nvSpPr>
        <p:spPr>
          <a:xfrm>
            <a:off x="305033" y="1522128"/>
            <a:ext cx="17505600" cy="8084820"/>
          </a:xfrm>
          <a:prstGeom prst="rect">
            <a:avLst/>
          </a:prstGeom>
        </p:spPr>
        <p:txBody>
          <a:bodyPr lIns="0" tIns="0" rIns="0" bIns="0" rtlCol="0" anchor="t">
            <a:spAutoFit/>
          </a:bodyPr>
          <a:lstStyle/>
          <a:p>
            <a:pPr algn="just">
              <a:lnSpc>
                <a:spcPts val="3780"/>
              </a:lnSpc>
            </a:pPr>
            <a:r>
              <a:rPr lang="en-US" sz="2700">
                <a:solidFill>
                  <a:srgbClr val="ECEBE4"/>
                </a:solidFill>
                <a:latin typeface="Canva Sans"/>
                <a:ea typeface="Canva Sans"/>
                <a:cs typeface="Canva Sans"/>
                <a:sym typeface="Canva Sans"/>
              </a:rPr>
              <a:t>To Achieve Our Goal of Smart Agriculture, We Need:</a:t>
            </a:r>
          </a:p>
          <a:p>
            <a:pPr algn="just">
              <a:lnSpc>
                <a:spcPts val="3780"/>
              </a:lnSpc>
            </a:pPr>
            <a:r>
              <a:rPr lang="en-US" sz="2700" b="1">
                <a:solidFill>
                  <a:srgbClr val="ECEBE4"/>
                </a:solidFill>
                <a:latin typeface="Canva Sans Bold"/>
                <a:ea typeface="Canva Sans Bold"/>
                <a:cs typeface="Canva Sans Bold"/>
                <a:sym typeface="Canva Sans Bold"/>
              </a:rPr>
              <a:t>HAPS (High-Altitude Platform Systems)</a:t>
            </a:r>
          </a:p>
          <a:p>
            <a:pPr marL="582932" lvl="1" indent="-291466" algn="just">
              <a:lnSpc>
                <a:spcPts val="3780"/>
              </a:lnSpc>
              <a:buFont typeface="Arial"/>
              <a:buChar char="•"/>
            </a:pPr>
            <a:r>
              <a:rPr lang="en-US" sz="2700">
                <a:solidFill>
                  <a:srgbClr val="ECEBE4"/>
                </a:solidFill>
                <a:latin typeface="Canva Sans"/>
                <a:ea typeface="Canva Sans"/>
                <a:cs typeface="Canva Sans"/>
                <a:sym typeface="Canva Sans"/>
              </a:rPr>
              <a:t>Solar-powered, near-space platforms designed for extended, wide-area monitoring and data collection over vast agricultural regions, supporting long-term agricultural surveillance.</a:t>
            </a:r>
          </a:p>
          <a:p>
            <a:pPr algn="just">
              <a:lnSpc>
                <a:spcPts val="3780"/>
              </a:lnSpc>
            </a:pPr>
            <a:r>
              <a:rPr lang="en-US" sz="2700" b="1">
                <a:solidFill>
                  <a:srgbClr val="ECEBE4"/>
                </a:solidFill>
                <a:latin typeface="Canva Sans Bold"/>
                <a:ea typeface="Canva Sans Bold"/>
                <a:cs typeface="Canva Sans Bold"/>
                <a:sym typeface="Canva Sans Bold"/>
              </a:rPr>
              <a:t>Drones</a:t>
            </a:r>
          </a:p>
          <a:p>
            <a:pPr marL="582932" lvl="1" indent="-291466" algn="just">
              <a:lnSpc>
                <a:spcPts val="3780"/>
              </a:lnSpc>
              <a:buFont typeface="Arial"/>
              <a:buChar char="•"/>
            </a:pPr>
            <a:r>
              <a:rPr lang="en-US" sz="2700">
                <a:solidFill>
                  <a:srgbClr val="ECEBE4"/>
                </a:solidFill>
                <a:latin typeface="Canva Sans"/>
                <a:ea typeface="Canva Sans"/>
                <a:cs typeface="Canva Sans"/>
                <a:sym typeface="Canva Sans"/>
              </a:rPr>
              <a:t>Low-altitude, agile devices that provide detailed, real-time data collection and enable precise interventions, such as targeted spraying and crop health monitoring.</a:t>
            </a:r>
          </a:p>
          <a:p>
            <a:pPr algn="just">
              <a:lnSpc>
                <a:spcPts val="3780"/>
              </a:lnSpc>
            </a:pPr>
            <a:r>
              <a:rPr lang="en-US" sz="2700" b="1">
                <a:solidFill>
                  <a:srgbClr val="ECEBE4"/>
                </a:solidFill>
                <a:latin typeface="Canva Sans Bold"/>
                <a:ea typeface="Canva Sans Bold"/>
                <a:cs typeface="Canva Sans Bold"/>
                <a:sym typeface="Canva Sans Bold"/>
              </a:rPr>
              <a:t>AI (Artificial Intelligence)</a:t>
            </a:r>
          </a:p>
          <a:p>
            <a:pPr marL="582932" lvl="1" indent="-291466" algn="just">
              <a:lnSpc>
                <a:spcPts val="3780"/>
              </a:lnSpc>
              <a:buFont typeface="Arial"/>
              <a:buChar char="•"/>
            </a:pPr>
            <a:r>
              <a:rPr lang="en-US" sz="2700">
                <a:solidFill>
                  <a:srgbClr val="ECEBE4"/>
                </a:solidFill>
                <a:latin typeface="Canva Sans"/>
                <a:ea typeface="Canva Sans"/>
                <a:cs typeface="Canva Sans"/>
                <a:sym typeface="Canva Sans"/>
              </a:rPr>
              <a:t>Advanced algorithms process complex datasets from HAPS, drones, and ArcGIS, delivering actionable insights, predictive analytics, and decision-making support to optimize agricultural operations.</a:t>
            </a:r>
          </a:p>
          <a:p>
            <a:pPr algn="just">
              <a:lnSpc>
                <a:spcPts val="3780"/>
              </a:lnSpc>
            </a:pPr>
            <a:r>
              <a:rPr lang="en-US" sz="2700" b="1">
                <a:solidFill>
                  <a:srgbClr val="ECEBE4"/>
                </a:solidFill>
                <a:latin typeface="Canva Sans Bold"/>
                <a:ea typeface="Canva Sans Bold"/>
                <a:cs typeface="Canva Sans Bold"/>
                <a:sym typeface="Canva Sans Bold"/>
              </a:rPr>
              <a:t>5G Technology</a:t>
            </a:r>
          </a:p>
          <a:p>
            <a:pPr marL="582932" lvl="1" indent="-291466" algn="just">
              <a:lnSpc>
                <a:spcPts val="3780"/>
              </a:lnSpc>
              <a:buFont typeface="Arial"/>
              <a:buChar char="•"/>
            </a:pPr>
            <a:r>
              <a:rPr lang="en-US" sz="2700">
                <a:solidFill>
                  <a:srgbClr val="ECEBE4"/>
                </a:solidFill>
                <a:latin typeface="Canva Sans"/>
                <a:ea typeface="Canva Sans"/>
                <a:cs typeface="Canva Sans"/>
                <a:sym typeface="Canva Sans"/>
              </a:rPr>
              <a:t>High-speed, low-latency network that ensures seamless data transmission and connectivity, enabling real-time analysis and rapid decision-making capabilities.</a:t>
            </a:r>
          </a:p>
          <a:p>
            <a:pPr algn="just">
              <a:lnSpc>
                <a:spcPts val="3780"/>
              </a:lnSpc>
            </a:pPr>
            <a:r>
              <a:rPr lang="en-US" sz="2700" b="1">
                <a:solidFill>
                  <a:srgbClr val="ECEBE4"/>
                </a:solidFill>
                <a:latin typeface="Canva Sans Bold"/>
                <a:ea typeface="Canva Sans Bold"/>
                <a:cs typeface="Canva Sans Bold"/>
                <a:sym typeface="Canva Sans Bold"/>
              </a:rPr>
              <a:t>ArcGIS</a:t>
            </a:r>
          </a:p>
          <a:p>
            <a:pPr marL="582932" lvl="1" indent="-291466" algn="just">
              <a:lnSpc>
                <a:spcPts val="3780"/>
              </a:lnSpc>
              <a:buFont typeface="Arial"/>
              <a:buChar char="•"/>
            </a:pPr>
            <a:r>
              <a:rPr lang="en-US" sz="2700">
                <a:solidFill>
                  <a:srgbClr val="ECEBE4"/>
                </a:solidFill>
                <a:latin typeface="Canva Sans"/>
                <a:ea typeface="Canva Sans"/>
                <a:cs typeface="Canva Sans"/>
                <a:sym typeface="Canva Sans"/>
              </a:rPr>
              <a:t>A sophisticated spatial analysis and visualization platform that transforms raw data into actionable maps and insights, aiding in effective farm management and optimal resource allocation.</a:t>
            </a:r>
          </a:p>
          <a:p>
            <a:pPr algn="just">
              <a:lnSpc>
                <a:spcPts val="3780"/>
              </a:lnSpc>
            </a:pPr>
            <a:endParaRPr lang="en-US" sz="2700">
              <a:solidFill>
                <a:srgbClr val="ECEBE4"/>
              </a:solidFill>
              <a:latin typeface="Canva Sans"/>
              <a:ea typeface="Canva Sans"/>
              <a:cs typeface="Canva Sans"/>
              <a:sym typeface="Canv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TextBox 2"/>
          <p:cNvSpPr txBox="1"/>
          <p:nvPr/>
        </p:nvSpPr>
        <p:spPr>
          <a:xfrm>
            <a:off x="2389162" y="141605"/>
            <a:ext cx="12707343" cy="887095"/>
          </a:xfrm>
          <a:prstGeom prst="rect">
            <a:avLst/>
          </a:prstGeom>
        </p:spPr>
        <p:txBody>
          <a:bodyPr lIns="0" tIns="0" rIns="0" bIns="0" rtlCol="0" anchor="t">
            <a:spAutoFit/>
          </a:bodyPr>
          <a:lstStyle/>
          <a:p>
            <a:pPr algn="ctr">
              <a:lnSpc>
                <a:spcPts val="7279"/>
              </a:lnSpc>
            </a:pPr>
            <a:r>
              <a:rPr lang="en-US" sz="5199" b="1">
                <a:solidFill>
                  <a:srgbClr val="ECEBE4"/>
                </a:solidFill>
                <a:latin typeface="Canva Sans Bold"/>
                <a:ea typeface="Canva Sans Bold"/>
                <a:cs typeface="Canva Sans Bold"/>
                <a:sym typeface="Canva Sans Bold"/>
              </a:rPr>
              <a:t>HAPS (High-Altitude Platform Systems)</a:t>
            </a:r>
          </a:p>
        </p:txBody>
      </p:sp>
      <p:sp>
        <p:nvSpPr>
          <p:cNvPr id="3" name="TextBox 3"/>
          <p:cNvSpPr txBox="1"/>
          <p:nvPr/>
        </p:nvSpPr>
        <p:spPr>
          <a:xfrm>
            <a:off x="0" y="2060431"/>
            <a:ext cx="18288000" cy="7281545"/>
          </a:xfrm>
          <a:prstGeom prst="rect">
            <a:avLst/>
          </a:prstGeom>
        </p:spPr>
        <p:txBody>
          <a:bodyPr lIns="0" tIns="0" rIns="0" bIns="0" rtlCol="0" anchor="t">
            <a:spAutoFit/>
          </a:bodyPr>
          <a:lstStyle/>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Definition:</a:t>
            </a:r>
            <a:r>
              <a:rPr lang="en-US" sz="3200">
                <a:solidFill>
                  <a:srgbClr val="ECEBE4"/>
                </a:solidFill>
                <a:latin typeface="Canva Sans"/>
                <a:ea typeface="Canva Sans"/>
                <a:cs typeface="Canva Sans"/>
                <a:sym typeface="Canva Sans"/>
              </a:rPr>
              <a:t> High-Altitude Platform Systems (HAPS) are long-endurance, high-altitude aircraft that provide observation or communication services similar to artificial satellites. They can be solar-powered, hydrogen-fueled, or use conventional aviation fuels.</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General Benefits:</a:t>
            </a:r>
            <a:r>
              <a:rPr lang="en-US" sz="3200">
                <a:solidFill>
                  <a:srgbClr val="ECEBE4"/>
                </a:solidFill>
                <a:latin typeface="Canva Sans"/>
                <a:ea typeface="Canva Sans"/>
                <a:cs typeface="Canva Sans"/>
                <a:sym typeface="Canva Sans"/>
              </a:rPr>
              <a:t> HAPS can offer continuous monitoring and communication services over large areas, making them valuable for various applications including weather monitoring, disaster response, and border security.</a:t>
            </a:r>
          </a:p>
          <a:p>
            <a:pPr marL="690881" lvl="1" indent="-345440" algn="l">
              <a:lnSpc>
                <a:spcPts val="4480"/>
              </a:lnSpc>
              <a:buFont typeface="Arial"/>
              <a:buChar char="•"/>
            </a:pPr>
            <a:r>
              <a:rPr lang="en-US" sz="3200" b="1">
                <a:solidFill>
                  <a:srgbClr val="ECEBE4"/>
                </a:solidFill>
                <a:latin typeface="Canva Sans Bold"/>
                <a:ea typeface="Canva Sans Bold"/>
                <a:cs typeface="Canva Sans Bold"/>
                <a:sym typeface="Canva Sans Bold"/>
              </a:rPr>
              <a:t>Agricultural Benefits:</a:t>
            </a:r>
          </a:p>
          <a:p>
            <a:pPr marL="1381761" lvl="2" indent="-460587" algn="l">
              <a:lnSpc>
                <a:spcPts val="4480"/>
              </a:lnSpc>
              <a:buFont typeface="Arial"/>
              <a:buChar char="⚬"/>
            </a:pPr>
            <a:r>
              <a:rPr lang="en-US" sz="3200">
                <a:solidFill>
                  <a:srgbClr val="ECEBE4"/>
                </a:solidFill>
                <a:latin typeface="Canva Sans"/>
                <a:ea typeface="Canva Sans"/>
                <a:cs typeface="Canva Sans"/>
                <a:sym typeface="Canva Sans"/>
              </a:rPr>
              <a:t>Continuous Monitoring: Solar-powered HAPS platforms provide continuous monitoring of large areas, capturing multispectral and thermal imagery for monitoring soil moisture, crop health, and climate conditions.</a:t>
            </a:r>
          </a:p>
          <a:p>
            <a:pPr marL="1381761" lvl="2" indent="-460587" algn="l">
              <a:lnSpc>
                <a:spcPts val="4480"/>
              </a:lnSpc>
              <a:buFont typeface="Arial"/>
              <a:buChar char="⚬"/>
            </a:pPr>
            <a:r>
              <a:rPr lang="en-US" sz="3200">
                <a:solidFill>
                  <a:srgbClr val="ECEBE4"/>
                </a:solidFill>
                <a:latin typeface="Canva Sans"/>
                <a:ea typeface="Canva Sans"/>
                <a:cs typeface="Canva Sans"/>
                <a:sym typeface="Canva Sans"/>
              </a:rPr>
              <a:t>Data for Decision Making: Critical for large farming areas, as HAPS provides data across diverse landscapes, supporting irrigation and planting decisions.</a:t>
            </a:r>
          </a:p>
          <a:p>
            <a:pPr algn="l">
              <a:lnSpc>
                <a:spcPts val="4480"/>
              </a:lnSpc>
            </a:pPr>
            <a:endParaRPr lang="en-US" sz="3200">
              <a:solidFill>
                <a:srgbClr val="ECEBE4"/>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0646" r="-10646"/>
            </a:stretch>
          </a:blipFill>
        </p:spPr>
        <p:txBody>
          <a:bodyPr/>
          <a:lstStyle/>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4D20"/>
        </a:solidFill>
        <a:effectLst/>
      </p:bgPr>
    </p:bg>
    <p:spTree>
      <p:nvGrpSpPr>
        <p:cNvPr id="1" name=""/>
        <p:cNvGrpSpPr/>
        <p:nvPr/>
      </p:nvGrpSpPr>
      <p:grpSpPr>
        <a:xfrm>
          <a:off x="0" y="0"/>
          <a:ext cx="0" cy="0"/>
          <a:chOff x="0" y="0"/>
          <a:chExt cx="0" cy="0"/>
        </a:xfrm>
      </p:grpSpPr>
      <p:sp>
        <p:nvSpPr>
          <p:cNvPr id="2" name="Freeform 2"/>
          <p:cNvSpPr/>
          <p:nvPr/>
        </p:nvSpPr>
        <p:spPr>
          <a:xfrm>
            <a:off x="9144000" y="0"/>
            <a:ext cx="9144000" cy="5143500"/>
          </a:xfrm>
          <a:custGeom>
            <a:avLst/>
            <a:gdLst/>
            <a:ahLst/>
            <a:cxnLst/>
            <a:rect l="l" t="t" r="r" b="b"/>
            <a:pathLst>
              <a:path w="9144000" h="5143500">
                <a:moveTo>
                  <a:pt x="0" y="0"/>
                </a:moveTo>
                <a:lnTo>
                  <a:pt x="9144000" y="0"/>
                </a:lnTo>
                <a:lnTo>
                  <a:pt x="9144000" y="5143500"/>
                </a:lnTo>
                <a:lnTo>
                  <a:pt x="0" y="5143500"/>
                </a:lnTo>
                <a:lnTo>
                  <a:pt x="0" y="0"/>
                </a:lnTo>
                <a:close/>
              </a:path>
            </a:pathLst>
          </a:custGeom>
          <a:blipFill>
            <a:blip r:embed="rId2"/>
            <a:stretch>
              <a:fillRect l="-20346" r="-3245" b="-9859"/>
            </a:stretch>
          </a:blipFill>
        </p:spPr>
        <p:txBody>
          <a:bodyPr/>
          <a:lstStyle/>
          <a:p>
            <a:endParaRPr lang="en-GB"/>
          </a:p>
        </p:txBody>
      </p:sp>
      <p:sp>
        <p:nvSpPr>
          <p:cNvPr id="3" name="Freeform 3"/>
          <p:cNvSpPr/>
          <p:nvPr/>
        </p:nvSpPr>
        <p:spPr>
          <a:xfrm>
            <a:off x="0" y="0"/>
            <a:ext cx="9144000" cy="5143500"/>
          </a:xfrm>
          <a:custGeom>
            <a:avLst/>
            <a:gdLst/>
            <a:ahLst/>
            <a:cxnLst/>
            <a:rect l="l" t="t" r="r" b="b"/>
            <a:pathLst>
              <a:path w="9144000" h="5143500">
                <a:moveTo>
                  <a:pt x="0" y="0"/>
                </a:moveTo>
                <a:lnTo>
                  <a:pt x="9144000" y="0"/>
                </a:lnTo>
                <a:lnTo>
                  <a:pt x="9144000" y="5143500"/>
                </a:lnTo>
                <a:lnTo>
                  <a:pt x="0" y="5143500"/>
                </a:lnTo>
                <a:lnTo>
                  <a:pt x="0" y="0"/>
                </a:lnTo>
                <a:close/>
              </a:path>
            </a:pathLst>
          </a:custGeom>
          <a:blipFill>
            <a:blip r:embed="rId3"/>
            <a:stretch>
              <a:fillRect t="-34185" b="-43592"/>
            </a:stretch>
          </a:blipFill>
        </p:spPr>
        <p:txBody>
          <a:bodyPr/>
          <a:lstStyle/>
          <a:p>
            <a:endParaRPr lang="en-GB"/>
          </a:p>
        </p:txBody>
      </p:sp>
      <p:sp>
        <p:nvSpPr>
          <p:cNvPr id="4" name="TextBox 4"/>
          <p:cNvSpPr txBox="1"/>
          <p:nvPr/>
        </p:nvSpPr>
        <p:spPr>
          <a:xfrm>
            <a:off x="2389162" y="141605"/>
            <a:ext cx="12707343" cy="887095"/>
          </a:xfrm>
          <a:prstGeom prst="rect">
            <a:avLst/>
          </a:prstGeom>
        </p:spPr>
        <p:txBody>
          <a:bodyPr lIns="0" tIns="0" rIns="0" bIns="0" rtlCol="0" anchor="t">
            <a:spAutoFit/>
          </a:bodyPr>
          <a:lstStyle/>
          <a:p>
            <a:pPr algn="ctr">
              <a:lnSpc>
                <a:spcPts val="7279"/>
              </a:lnSpc>
            </a:pPr>
            <a:r>
              <a:rPr lang="en-US" sz="5199" b="1">
                <a:solidFill>
                  <a:srgbClr val="ECEBE4"/>
                </a:solidFill>
                <a:latin typeface="Canva Sans Bold"/>
                <a:ea typeface="Canva Sans Bold"/>
                <a:cs typeface="Canva Sans Bold"/>
                <a:sym typeface="Canva Sans Bold"/>
              </a:rPr>
              <a:t>HAPS (High-Altitude Platform Systems)</a:t>
            </a:r>
          </a:p>
        </p:txBody>
      </p:sp>
      <p:sp>
        <p:nvSpPr>
          <p:cNvPr id="5" name="Freeform 5"/>
          <p:cNvSpPr/>
          <p:nvPr/>
        </p:nvSpPr>
        <p:spPr>
          <a:xfrm>
            <a:off x="0" y="514350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4"/>
            <a:stretch>
              <a:fillRect t="-38587" r="-1622" b="-58334"/>
            </a:stretch>
          </a:blipFill>
        </p:spPr>
        <p:txBody>
          <a:bodyPr/>
          <a:lstStyle/>
          <a:p>
            <a:endParaRPr lang="en-GB"/>
          </a:p>
        </p:txBody>
      </p:sp>
      <p:sp>
        <p:nvSpPr>
          <p:cNvPr id="6" name="TextBox 6"/>
          <p:cNvSpPr txBox="1"/>
          <p:nvPr/>
        </p:nvSpPr>
        <p:spPr>
          <a:xfrm>
            <a:off x="255022" y="962025"/>
            <a:ext cx="18032978" cy="9581515"/>
          </a:xfrm>
          <a:prstGeom prst="rect">
            <a:avLst/>
          </a:prstGeom>
        </p:spPr>
        <p:txBody>
          <a:bodyPr lIns="0" tIns="0" rIns="0" bIns="0" rtlCol="0" anchor="t">
            <a:spAutoFit/>
          </a:bodyPr>
          <a:lstStyle/>
          <a:p>
            <a:pPr algn="l">
              <a:lnSpc>
                <a:spcPts val="4759"/>
              </a:lnSpc>
            </a:pPr>
            <a:r>
              <a:rPr lang="en-US" sz="3399" b="1">
                <a:solidFill>
                  <a:srgbClr val="FF3131"/>
                </a:solidFill>
                <a:latin typeface="Canva Sans Bold"/>
                <a:ea typeface="Canva Sans Bold"/>
                <a:cs typeface="Canva Sans Bold"/>
                <a:sym typeface="Canva Sans Bold"/>
              </a:rPr>
              <a:t>•HAPS Complementary to satellites:</a:t>
            </a:r>
          </a:p>
          <a:p>
            <a:pPr algn="l">
              <a:lnSpc>
                <a:spcPts val="4759"/>
              </a:lnSpc>
            </a:pPr>
            <a:r>
              <a:rPr lang="en-US" sz="3399" b="1">
                <a:solidFill>
                  <a:srgbClr val="FF3131"/>
                </a:solidFill>
                <a:latin typeface="Canva Sans Bold"/>
                <a:ea typeface="Canva Sans Bold"/>
                <a:cs typeface="Canva Sans Bold"/>
                <a:sym typeface="Canva Sans Bold"/>
              </a:rPr>
              <a:t>No orbital constraints -&gt; very flexible trajectory -&gt;higher update rate.</a:t>
            </a:r>
          </a:p>
          <a:p>
            <a:pPr algn="l">
              <a:lnSpc>
                <a:spcPts val="4759"/>
              </a:lnSpc>
            </a:pPr>
            <a:r>
              <a:rPr lang="en-US" sz="3399" b="1">
                <a:solidFill>
                  <a:srgbClr val="FF3131"/>
                </a:solidFill>
                <a:latin typeface="Canva Sans Bold"/>
                <a:ea typeface="Canva Sans Bold"/>
                <a:cs typeface="Canva Sans Bold"/>
                <a:sym typeface="Canva Sans Bold"/>
              </a:rPr>
              <a:t>Higher spatial resolution and precision possible.</a:t>
            </a:r>
          </a:p>
          <a:p>
            <a:pPr algn="l">
              <a:lnSpc>
                <a:spcPts val="4759"/>
              </a:lnSpc>
            </a:pPr>
            <a:r>
              <a:rPr lang="en-US" sz="3399" b="1">
                <a:solidFill>
                  <a:srgbClr val="FF3131"/>
                </a:solidFill>
                <a:latin typeface="Canva Sans Bold"/>
                <a:ea typeface="Canva Sans Bold"/>
                <a:cs typeface="Canva Sans Bold"/>
                <a:sym typeface="Canva Sans Bold"/>
              </a:rPr>
              <a:t>Much cheaper -&gt; easier to use more systems (constellations).</a:t>
            </a:r>
          </a:p>
          <a:p>
            <a:pPr algn="l">
              <a:lnSpc>
                <a:spcPts val="4759"/>
              </a:lnSpc>
            </a:pPr>
            <a:r>
              <a:rPr lang="en-US" sz="3399" b="1">
                <a:solidFill>
                  <a:srgbClr val="FF3131"/>
                </a:solidFill>
                <a:latin typeface="Canva Sans Bold"/>
                <a:ea typeface="Canva Sans Bold"/>
                <a:cs typeface="Canva Sans Bold"/>
                <a:sym typeface="Canva Sans Bold"/>
              </a:rPr>
              <a:t>Requires less heavy infrastructure in operation.</a:t>
            </a:r>
          </a:p>
          <a:p>
            <a:pPr algn="l">
              <a:lnSpc>
                <a:spcPts val="4759"/>
              </a:lnSpc>
            </a:pPr>
            <a:r>
              <a:rPr lang="en-US" sz="3399" b="1">
                <a:solidFill>
                  <a:srgbClr val="FF3131"/>
                </a:solidFill>
                <a:latin typeface="Canva Sans Bold"/>
                <a:ea typeface="Canva Sans Bold"/>
                <a:cs typeface="Canva Sans Bold"/>
                <a:sym typeface="Canva Sans Bold"/>
              </a:rPr>
              <a:t>Can be very rapidly deployed.</a:t>
            </a:r>
          </a:p>
          <a:p>
            <a:pPr algn="l">
              <a:lnSpc>
                <a:spcPts val="4759"/>
              </a:lnSpc>
            </a:pPr>
            <a:r>
              <a:rPr lang="en-US" sz="3399" b="1">
                <a:solidFill>
                  <a:srgbClr val="FF3131"/>
                </a:solidFill>
                <a:latin typeface="Canva Sans Bold"/>
                <a:ea typeface="Canva Sans Bold"/>
                <a:cs typeface="Canva Sans Bold"/>
                <a:sym typeface="Canva Sans Bold"/>
              </a:rPr>
              <a:t>Easier change of the payload</a:t>
            </a:r>
          </a:p>
          <a:p>
            <a:pPr algn="l">
              <a:lnSpc>
                <a:spcPts val="4759"/>
              </a:lnSpc>
            </a:pPr>
            <a:endParaRPr lang="en-US" sz="3399" b="1">
              <a:solidFill>
                <a:srgbClr val="FF3131"/>
              </a:solidFill>
              <a:latin typeface="Canva Sans Bold"/>
              <a:ea typeface="Canva Sans Bold"/>
              <a:cs typeface="Canva Sans Bold"/>
              <a:sym typeface="Canva Sans Bold"/>
            </a:endParaRPr>
          </a:p>
          <a:p>
            <a:pPr algn="l">
              <a:lnSpc>
                <a:spcPts val="4759"/>
              </a:lnSpc>
            </a:pPr>
            <a:r>
              <a:rPr lang="en-US" sz="3399" b="1">
                <a:solidFill>
                  <a:srgbClr val="FF3131"/>
                </a:solidFill>
                <a:latin typeface="Canva Sans Bold"/>
                <a:ea typeface="Canva Sans Bold"/>
                <a:cs typeface="Canva Sans Bold"/>
                <a:sym typeface="Canva Sans Bold"/>
              </a:rPr>
              <a:t>•HAPS Complementary to manned aircrafts:</a:t>
            </a:r>
          </a:p>
          <a:p>
            <a:pPr algn="l">
              <a:lnSpc>
                <a:spcPts val="4759"/>
              </a:lnSpc>
            </a:pPr>
            <a:r>
              <a:rPr lang="en-US" sz="3399" b="1">
                <a:solidFill>
                  <a:srgbClr val="FF3131"/>
                </a:solidFill>
                <a:latin typeface="Canva Sans Bold"/>
                <a:ea typeface="Canva Sans Bold"/>
                <a:cs typeface="Canva Sans Bold"/>
                <a:sym typeface="Canva Sans Bold"/>
              </a:rPr>
              <a:t>Real time possible.</a:t>
            </a:r>
          </a:p>
          <a:p>
            <a:pPr algn="l">
              <a:lnSpc>
                <a:spcPts val="4759"/>
              </a:lnSpc>
            </a:pPr>
            <a:r>
              <a:rPr lang="en-US" sz="3399" b="1">
                <a:solidFill>
                  <a:srgbClr val="FF3131"/>
                </a:solidFill>
                <a:latin typeface="Canva Sans Bold"/>
                <a:ea typeface="Canva Sans Bold"/>
                <a:cs typeface="Canva Sans Bold"/>
                <a:sym typeface="Canva Sans Bold"/>
              </a:rPr>
              <a:t>Less constraints from air traffic control.</a:t>
            </a:r>
          </a:p>
          <a:p>
            <a:pPr algn="l">
              <a:lnSpc>
                <a:spcPts val="4759"/>
              </a:lnSpc>
            </a:pPr>
            <a:r>
              <a:rPr lang="en-US" sz="3399" b="1">
                <a:solidFill>
                  <a:srgbClr val="FF3131"/>
                </a:solidFill>
                <a:latin typeface="Canva Sans Bold"/>
                <a:ea typeface="Canva Sans Bold"/>
                <a:cs typeface="Canva Sans Bold"/>
                <a:sym typeface="Canva Sans Bold"/>
              </a:rPr>
              <a:t>Can be used in not optimal weather.</a:t>
            </a:r>
          </a:p>
          <a:p>
            <a:pPr algn="l">
              <a:lnSpc>
                <a:spcPts val="4759"/>
              </a:lnSpc>
            </a:pPr>
            <a:r>
              <a:rPr lang="en-US" sz="3399" b="1">
                <a:solidFill>
                  <a:srgbClr val="FF3131"/>
                </a:solidFill>
                <a:latin typeface="Canva Sans Bold"/>
                <a:ea typeface="Canva Sans Bold"/>
                <a:cs typeface="Canva Sans Bold"/>
                <a:sym typeface="Canva Sans Bold"/>
              </a:rPr>
              <a:t>Can hover above a limited ROI.</a:t>
            </a:r>
          </a:p>
          <a:p>
            <a:pPr algn="l">
              <a:lnSpc>
                <a:spcPts val="4759"/>
              </a:lnSpc>
            </a:pPr>
            <a:r>
              <a:rPr lang="en-US" sz="3399" b="1">
                <a:solidFill>
                  <a:srgbClr val="FF3131"/>
                </a:solidFill>
                <a:latin typeface="Canva Sans Bold"/>
                <a:ea typeface="Canva Sans Bold"/>
                <a:cs typeface="Canva Sans Bold"/>
                <a:sym typeface="Canva Sans Bold"/>
              </a:rPr>
              <a:t>Offer equivalent performances.</a:t>
            </a:r>
          </a:p>
          <a:p>
            <a:pPr algn="l">
              <a:lnSpc>
                <a:spcPts val="4759"/>
              </a:lnSpc>
            </a:pPr>
            <a:r>
              <a:rPr lang="en-US" sz="3399" b="1">
                <a:solidFill>
                  <a:srgbClr val="FF3131"/>
                </a:solidFill>
                <a:latin typeface="Canva Sans Bold"/>
                <a:ea typeface="Canva Sans Bold"/>
                <a:cs typeface="Canva Sans Bold"/>
                <a:sym typeface="Canva Sans Bold"/>
              </a:rPr>
              <a:t>Mostly much cheaper.</a:t>
            </a:r>
          </a:p>
          <a:p>
            <a:pPr algn="l">
              <a:lnSpc>
                <a:spcPts val="4759"/>
              </a:lnSpc>
            </a:pPr>
            <a:endParaRPr lang="en-US" sz="3399" b="1">
              <a:solidFill>
                <a:srgbClr val="FF3131"/>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073" b="-10073"/>
            </a:stretch>
          </a:blipFill>
        </p:spPr>
        <p:txBody>
          <a:bodyPr/>
          <a:lstStyle/>
          <a:p>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1886</Words>
  <Application>Microsoft Office PowerPoint</Application>
  <PresentationFormat>Özel</PresentationFormat>
  <Paragraphs>151</Paragraphs>
  <Slides>27</Slides>
  <Notes>0</Notes>
  <HiddenSlides>0</HiddenSlides>
  <MMClips>0</MMClips>
  <ScaleCrop>false</ScaleCrop>
  <HeadingPairs>
    <vt:vector size="4" baseType="variant">
      <vt:variant>
        <vt:lpstr>Tema</vt:lpstr>
      </vt:variant>
      <vt:variant>
        <vt:i4>1</vt:i4>
      </vt:variant>
      <vt:variant>
        <vt:lpstr>Slayt Başlıkları</vt:lpstr>
      </vt:variant>
      <vt:variant>
        <vt:i4>27</vt:i4>
      </vt:variant>
    </vt:vector>
  </HeadingPairs>
  <TitlesOfParts>
    <vt:vector size="28" baseType="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Green and Yellow Professional Agriculture Video</dc:title>
  <cp:lastModifiedBy>abdalwhab rayis</cp:lastModifiedBy>
  <cp:revision>6</cp:revision>
  <dcterms:created xsi:type="dcterms:W3CDTF">2006-08-16T00:00:00Z</dcterms:created>
  <dcterms:modified xsi:type="dcterms:W3CDTF">2024-11-21T14:26:11Z</dcterms:modified>
  <dc:identifier>DAGS1VP8Gcg</dc:identifier>
</cp:coreProperties>
</file>